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4" r:id="rId6"/>
  </p:sldMasterIdLst>
  <p:notesMasterIdLst>
    <p:notesMasterId r:id="rId54"/>
  </p:notesMasterIdLst>
  <p:sldIdLst>
    <p:sldId id="315" r:id="rId7"/>
    <p:sldId id="2147473930" r:id="rId8"/>
    <p:sldId id="1656" r:id="rId9"/>
    <p:sldId id="2147473912" r:id="rId10"/>
    <p:sldId id="2147473931" r:id="rId11"/>
    <p:sldId id="1668" r:id="rId12"/>
    <p:sldId id="1677" r:id="rId13"/>
    <p:sldId id="319" r:id="rId14"/>
    <p:sldId id="318" r:id="rId15"/>
    <p:sldId id="320" r:id="rId16"/>
    <p:sldId id="1662" r:id="rId17"/>
    <p:sldId id="2147473937" r:id="rId18"/>
    <p:sldId id="1666" r:id="rId19"/>
    <p:sldId id="1664" r:id="rId20"/>
    <p:sldId id="1665" r:id="rId21"/>
    <p:sldId id="1675" r:id="rId22"/>
    <p:sldId id="1667" r:id="rId23"/>
    <p:sldId id="1671" r:id="rId24"/>
    <p:sldId id="2147473933" r:id="rId25"/>
    <p:sldId id="2147473934" r:id="rId26"/>
    <p:sldId id="1686" r:id="rId27"/>
    <p:sldId id="1687" r:id="rId28"/>
    <p:sldId id="1678" r:id="rId29"/>
    <p:sldId id="1676" r:id="rId30"/>
    <p:sldId id="1673" r:id="rId31"/>
    <p:sldId id="326" r:id="rId32"/>
    <p:sldId id="1680" r:id="rId33"/>
    <p:sldId id="1684" r:id="rId34"/>
    <p:sldId id="1682" r:id="rId35"/>
    <p:sldId id="1685" r:id="rId36"/>
    <p:sldId id="1681" r:id="rId37"/>
    <p:sldId id="1690" r:id="rId38"/>
    <p:sldId id="1683" r:id="rId39"/>
    <p:sldId id="2147473936" r:id="rId40"/>
    <p:sldId id="1657" r:id="rId41"/>
    <p:sldId id="2147473935" r:id="rId42"/>
    <p:sldId id="1672" r:id="rId43"/>
    <p:sldId id="1670" r:id="rId44"/>
    <p:sldId id="1674" r:id="rId45"/>
    <p:sldId id="322" r:id="rId46"/>
    <p:sldId id="325" r:id="rId47"/>
    <p:sldId id="1691" r:id="rId48"/>
    <p:sldId id="1692" r:id="rId49"/>
    <p:sldId id="1693" r:id="rId50"/>
    <p:sldId id="1694" r:id="rId51"/>
    <p:sldId id="1695" r:id="rId52"/>
    <p:sldId id="214747379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761925-0D0A-4367-BF24-ED829790B999}">
          <p14:sldIdLst>
            <p14:sldId id="315"/>
            <p14:sldId id="2147473930"/>
          </p14:sldIdLst>
        </p14:section>
        <p14:section name="Who is FutureCoal?" id="{FECB4A62-08B6-4545-BAB0-29BA275A0BF0}">
          <p14:sldIdLst>
            <p14:sldId id="1656"/>
            <p14:sldId id="2147473912"/>
            <p14:sldId id="2147473931"/>
            <p14:sldId id="1668"/>
          </p14:sldIdLst>
        </p14:section>
        <p14:section name="Sustainable Coal Stewardship" id="{8FC756C8-08E8-496C-95C6-52F193ED7F96}">
          <p14:sldIdLst>
            <p14:sldId id="1677"/>
            <p14:sldId id="319"/>
            <p14:sldId id="318"/>
            <p14:sldId id="320"/>
            <p14:sldId id="1662"/>
            <p14:sldId id="2147473937"/>
          </p14:sldIdLst>
        </p14:section>
        <p14:section name="Pre-Combustion" id="{CFA0E21F-198F-424F-B256-BC6AC3BD08D4}">
          <p14:sldIdLst>
            <p14:sldId id="1666"/>
            <p14:sldId id="1664"/>
            <p14:sldId id="1665"/>
          </p14:sldIdLst>
        </p14:section>
        <p14:section name="Combustion" id="{0389AECE-94C0-4933-B0C8-D9D8BACF8E11}">
          <p14:sldIdLst>
            <p14:sldId id="1675"/>
            <p14:sldId id="1667"/>
            <p14:sldId id="1671"/>
            <p14:sldId id="2147473933"/>
            <p14:sldId id="2147473934"/>
            <p14:sldId id="1686"/>
            <p14:sldId id="1687"/>
          </p14:sldIdLst>
        </p14:section>
        <p14:section name="Beyond Combustion" id="{5F6A1ED3-878B-4205-AC87-80A5C513D872}">
          <p14:sldIdLst>
            <p14:sldId id="1678"/>
            <p14:sldId id="1676"/>
            <p14:sldId id="1673"/>
            <p14:sldId id="326"/>
            <p14:sldId id="1680"/>
            <p14:sldId id="1684"/>
            <p14:sldId id="1682"/>
            <p14:sldId id="1685"/>
            <p14:sldId id="1681"/>
            <p14:sldId id="1690"/>
            <p14:sldId id="1683"/>
            <p14:sldId id="2147473936"/>
          </p14:sldIdLst>
        </p14:section>
        <p14:section name="Energy" id="{72E85A26-1418-47E6-866F-03D23AA8D1A1}">
          <p14:sldIdLst>
            <p14:sldId id="1657"/>
            <p14:sldId id="2147473935"/>
            <p14:sldId id="1672"/>
            <p14:sldId id="1670"/>
            <p14:sldId id="1674"/>
            <p14:sldId id="322"/>
            <p14:sldId id="325"/>
          </p14:sldIdLst>
        </p14:section>
        <p14:section name="Media Messages" id="{73F6B0F2-B7B3-4CF4-ADA3-9676CE68AF19}">
          <p14:sldIdLst>
            <p14:sldId id="1691"/>
            <p14:sldId id="1692"/>
            <p14:sldId id="1693"/>
            <p14:sldId id="1694"/>
            <p14:sldId id="1695"/>
            <p14:sldId id="21474737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DC5"/>
    <a:srgbClr val="1C9AD6"/>
    <a:srgbClr val="004F71"/>
    <a:srgbClr val="02B299"/>
    <a:srgbClr val="7CC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F9FD96-DF05-B043-B796-960E8DDD35A3}" v="1" dt="2026-03-24T15:07:45.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1" autoAdjust="0"/>
    <p:restoredTop sz="96327"/>
  </p:normalViewPr>
  <p:slideViewPr>
    <p:cSldViewPr snapToGrid="0">
      <p:cViewPr varScale="1">
        <p:scale>
          <a:sx n="123" d="100"/>
          <a:sy n="123" d="100"/>
        </p:scale>
        <p:origin x="7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Demetriou" userId="30f9272f-89fc-45a3-82bf-56ecc5697423" providerId="ADAL" clId="{6456909A-E03B-5DBB-A478-C4F6B3F77B83}"/>
    <pc:docChg chg="undo custSel addSld delSld modSld modSection">
      <pc:chgData name="Christopher Demetriou" userId="30f9272f-89fc-45a3-82bf-56ecc5697423" providerId="ADAL" clId="{6456909A-E03B-5DBB-A478-C4F6B3F77B83}" dt="2026-03-24T16:05:24.491" v="24" actId="1076"/>
      <pc:docMkLst>
        <pc:docMk/>
      </pc:docMkLst>
      <pc:sldChg chg="modSp mod">
        <pc:chgData name="Christopher Demetriou" userId="30f9272f-89fc-45a3-82bf-56ecc5697423" providerId="ADAL" clId="{6456909A-E03B-5DBB-A478-C4F6B3F77B83}" dt="2026-03-24T16:05:24.491" v="24" actId="1076"/>
        <pc:sldMkLst>
          <pc:docMk/>
          <pc:sldMk cId="3775044180" sldId="1664"/>
        </pc:sldMkLst>
        <pc:picChg chg="mod">
          <ac:chgData name="Christopher Demetriou" userId="30f9272f-89fc-45a3-82bf-56ecc5697423" providerId="ADAL" clId="{6456909A-E03B-5DBB-A478-C4F6B3F77B83}" dt="2026-03-24T16:05:24.491" v="24" actId="1076"/>
          <ac:picMkLst>
            <pc:docMk/>
            <pc:sldMk cId="3775044180" sldId="1664"/>
            <ac:picMk id="3" creationId="{9AF79567-9C80-4D7D-95F9-85F45714E0BC}"/>
          </ac:picMkLst>
        </pc:picChg>
      </pc:sldChg>
      <pc:sldChg chg="addSp delSp modSp mod">
        <pc:chgData name="Christopher Demetriou" userId="30f9272f-89fc-45a3-82bf-56ecc5697423" providerId="ADAL" clId="{6456909A-E03B-5DBB-A478-C4F6B3F77B83}" dt="2026-03-04T15:02:10.062" v="8"/>
        <pc:sldMkLst>
          <pc:docMk/>
          <pc:sldMk cId="3473064979" sldId="2147473930"/>
        </pc:sldMkLst>
      </pc:sldChg>
      <pc:sldChg chg="addSp delSp modSp mod">
        <pc:chgData name="Christopher Demetriou" userId="30f9272f-89fc-45a3-82bf-56ecc5697423" providerId="ADAL" clId="{6456909A-E03B-5DBB-A478-C4F6B3F77B83}" dt="2026-03-24T15:08:36.905" v="16" actId="478"/>
        <pc:sldMkLst>
          <pc:docMk/>
          <pc:sldMk cId="1957761895" sldId="2147473931"/>
        </pc:sldMkLst>
        <pc:spChg chg="add del mod">
          <ac:chgData name="Christopher Demetriou" userId="30f9272f-89fc-45a3-82bf-56ecc5697423" providerId="ADAL" clId="{6456909A-E03B-5DBB-A478-C4F6B3F77B83}" dt="2026-03-24T15:08:36.905" v="16" actId="478"/>
          <ac:spMkLst>
            <pc:docMk/>
            <pc:sldMk cId="1957761895" sldId="2147473931"/>
            <ac:spMk id="8" creationId="{41DADBD9-2ACC-8C51-CD74-DE6675015701}"/>
          </ac:spMkLst>
        </pc:spChg>
      </pc:sldChg>
      <pc:sldChg chg="addSp modSp new del mod">
        <pc:chgData name="Christopher Demetriou" userId="30f9272f-89fc-45a3-82bf-56ecc5697423" providerId="ADAL" clId="{6456909A-E03B-5DBB-A478-C4F6B3F77B83}" dt="2026-03-24T15:55:40.044" v="23" actId="2696"/>
        <pc:sldMkLst>
          <pc:docMk/>
          <pc:sldMk cId="826528252" sldId="2147473938"/>
        </pc:sldMkLst>
        <pc:spChg chg="add mod">
          <ac:chgData name="Christopher Demetriou" userId="30f9272f-89fc-45a3-82bf-56ecc5697423" providerId="ADAL" clId="{6456909A-E03B-5DBB-A478-C4F6B3F77B83}" dt="2026-03-24T15:26:28.342" v="22" actId="207"/>
          <ac:spMkLst>
            <pc:docMk/>
            <pc:sldMk cId="826528252" sldId="2147473938"/>
            <ac:spMk id="2" creationId="{A2483A30-9D00-0F89-021B-1893F6B596A3}"/>
          </ac:spMkLst>
        </pc:spChg>
      </pc:sldChg>
      <pc:sldChg chg="new del">
        <pc:chgData name="Christopher Demetriou" userId="30f9272f-89fc-45a3-82bf-56ecc5697423" providerId="ADAL" clId="{6456909A-E03B-5DBB-A478-C4F6B3F77B83}" dt="2026-03-24T15:07:58.890" v="15" actId="680"/>
        <pc:sldMkLst>
          <pc:docMk/>
          <pc:sldMk cId="3053218407" sldId="214747393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Neutra Text TF" panose="02000000000000000000" pitchFamily="50" charset="0"/>
                <a:ea typeface="Neutra Text TF Demi" charset="0"/>
                <a:cs typeface="Neutra Text TF Demi" charset="0"/>
              </a:defRPr>
            </a:pPr>
            <a:r>
              <a:rPr lang="en-GB">
                <a:latin typeface="+mj-lt"/>
              </a:rPr>
              <a:t>Chart Title</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Neutra Text TF" panose="02000000000000000000" pitchFamily="50" charset="0"/>
              <a:ea typeface="Neutra Text TF Demi" charset="0"/>
              <a:cs typeface="Neutra Text TF Demi" charset="0"/>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bg2"/>
            </a:solidFill>
            <a:ln>
              <a:noFill/>
            </a:ln>
            <a:effectLst/>
          </c:spPr>
          <c:invertIfNegative val="0"/>
          <c:dPt>
            <c:idx val="1"/>
            <c:invertIfNegative val="0"/>
            <c:bubble3D val="0"/>
            <c:spPr>
              <a:solidFill>
                <a:schemeClr val="bg2"/>
              </a:solidFill>
              <a:ln>
                <a:noFill/>
              </a:ln>
              <a:effectLst/>
            </c:spPr>
            <c:extLst>
              <c:ext xmlns:c16="http://schemas.microsoft.com/office/drawing/2014/chart" uri="{C3380CC4-5D6E-409C-BE32-E72D297353CC}">
                <c16:uniqueId val="{00000001-398C-42D9-9830-4132EAEDBACD}"/>
              </c:ext>
            </c:extLst>
          </c:dPt>
          <c:dPt>
            <c:idx val="2"/>
            <c:invertIfNegative val="0"/>
            <c:bubble3D val="0"/>
            <c:spPr>
              <a:solidFill>
                <a:schemeClr val="bg2"/>
              </a:solidFill>
              <a:ln>
                <a:noFill/>
              </a:ln>
              <a:effectLst/>
            </c:spPr>
            <c:extLst>
              <c:ext xmlns:c16="http://schemas.microsoft.com/office/drawing/2014/chart" uri="{C3380CC4-5D6E-409C-BE32-E72D297353CC}">
                <c16:uniqueId val="{00000003-398C-42D9-9830-4132EAEDBACD}"/>
              </c:ext>
            </c:extLst>
          </c:dPt>
          <c:dPt>
            <c:idx val="3"/>
            <c:invertIfNegative val="0"/>
            <c:bubble3D val="0"/>
            <c:spPr>
              <a:solidFill>
                <a:schemeClr val="bg2"/>
              </a:solidFill>
              <a:ln>
                <a:noFill/>
              </a:ln>
              <a:effectLst/>
            </c:spPr>
            <c:extLst>
              <c:ext xmlns:c16="http://schemas.microsoft.com/office/drawing/2014/chart" uri="{C3380CC4-5D6E-409C-BE32-E72D297353CC}">
                <c16:uniqueId val="{00000005-398C-42D9-9830-4132EAEDBACD}"/>
              </c:ext>
            </c:extLst>
          </c:dPt>
          <c:cat>
            <c:strRef>
              <c:f>Sheet1!$A$2:$A$7</c:f>
              <c:strCache>
                <c:ptCount val="6"/>
                <c:pt idx="0">
                  <c:v>Category 1</c:v>
                </c:pt>
                <c:pt idx="1">
                  <c:v>Category 2</c:v>
                </c:pt>
                <c:pt idx="2">
                  <c:v>Category 3</c:v>
                </c:pt>
                <c:pt idx="3">
                  <c:v>Category 4</c:v>
                </c:pt>
                <c:pt idx="4">
                  <c:v>Category 5</c:v>
                </c:pt>
                <c:pt idx="5">
                  <c:v>Category 6</c:v>
                </c:pt>
              </c:strCache>
            </c:strRef>
          </c:cat>
          <c:val>
            <c:numRef>
              <c:f>Sheet1!$B$2:$B$7</c:f>
              <c:numCache>
                <c:formatCode>General</c:formatCode>
                <c:ptCount val="6"/>
                <c:pt idx="0">
                  <c:v>0.7</c:v>
                </c:pt>
                <c:pt idx="1">
                  <c:v>1.5</c:v>
                </c:pt>
                <c:pt idx="2">
                  <c:v>4.7</c:v>
                </c:pt>
                <c:pt idx="3">
                  <c:v>3.3</c:v>
                </c:pt>
                <c:pt idx="4">
                  <c:v>4.0999999999999996</c:v>
                </c:pt>
                <c:pt idx="5">
                  <c:v>5.8</c:v>
                </c:pt>
              </c:numCache>
            </c:numRef>
          </c:val>
          <c:extLst>
            <c:ext xmlns:c16="http://schemas.microsoft.com/office/drawing/2014/chart" uri="{C3380CC4-5D6E-409C-BE32-E72D297353CC}">
              <c16:uniqueId val="{00000006-398C-42D9-9830-4132EAEDBACD}"/>
            </c:ext>
          </c:extLst>
        </c:ser>
        <c:ser>
          <c:idx val="2"/>
          <c:order val="1"/>
          <c:tx>
            <c:strRef>
              <c:f>Sheet1!$D$1</c:f>
              <c:strCache>
                <c:ptCount val="1"/>
                <c:pt idx="0">
                  <c:v>Series 3</c:v>
                </c:pt>
              </c:strCache>
            </c:strRef>
          </c:tx>
          <c:spPr>
            <a:solidFill>
              <a:schemeClr val="tx2">
                <a:lumMod val="40000"/>
                <a:lumOff val="60000"/>
              </a:schemeClr>
            </a:solidFill>
            <a:ln>
              <a:noFill/>
            </a:ln>
            <a:effectLst/>
          </c:spPr>
          <c:invertIfNegative val="0"/>
          <c:cat>
            <c:strRef>
              <c:f>Sheet1!$A$2:$A$7</c:f>
              <c:strCache>
                <c:ptCount val="6"/>
                <c:pt idx="0">
                  <c:v>Category 1</c:v>
                </c:pt>
                <c:pt idx="1">
                  <c:v>Category 2</c:v>
                </c:pt>
                <c:pt idx="2">
                  <c:v>Category 3</c:v>
                </c:pt>
                <c:pt idx="3">
                  <c:v>Category 4</c:v>
                </c:pt>
                <c:pt idx="4">
                  <c:v>Category 5</c:v>
                </c:pt>
                <c:pt idx="5">
                  <c:v>Category 6</c:v>
                </c:pt>
              </c:strCache>
            </c:strRef>
          </c:cat>
          <c:val>
            <c:numRef>
              <c:f>Sheet1!$D$2:$D$7</c:f>
              <c:numCache>
                <c:formatCode>General</c:formatCode>
                <c:ptCount val="6"/>
                <c:pt idx="0">
                  <c:v>3.6</c:v>
                </c:pt>
                <c:pt idx="1">
                  <c:v>2.9</c:v>
                </c:pt>
                <c:pt idx="2">
                  <c:v>1.3</c:v>
                </c:pt>
                <c:pt idx="3">
                  <c:v>4.7</c:v>
                </c:pt>
                <c:pt idx="4">
                  <c:v>3</c:v>
                </c:pt>
                <c:pt idx="5">
                  <c:v>4.5</c:v>
                </c:pt>
              </c:numCache>
            </c:numRef>
          </c:val>
          <c:extLst>
            <c:ext xmlns:c16="http://schemas.microsoft.com/office/drawing/2014/chart" uri="{C3380CC4-5D6E-409C-BE32-E72D297353CC}">
              <c16:uniqueId val="{00000007-398C-42D9-9830-4132EAEDBACD}"/>
            </c:ext>
          </c:extLst>
        </c:ser>
        <c:ser>
          <c:idx val="4"/>
          <c:order val="2"/>
          <c:tx>
            <c:strRef>
              <c:f>Sheet1!$F$1</c:f>
              <c:strCache>
                <c:ptCount val="1"/>
                <c:pt idx="0">
                  <c:v>Series 5</c:v>
                </c:pt>
              </c:strCache>
            </c:strRef>
          </c:tx>
          <c:spPr>
            <a:solidFill>
              <a:schemeClr val="tx2"/>
            </a:solidFill>
            <a:ln>
              <a:noFill/>
            </a:ln>
            <a:effectLst/>
          </c:spPr>
          <c:invertIfNegative val="0"/>
          <c:cat>
            <c:strRef>
              <c:f>Sheet1!$A$2:$A$7</c:f>
              <c:strCache>
                <c:ptCount val="6"/>
                <c:pt idx="0">
                  <c:v>Category 1</c:v>
                </c:pt>
                <c:pt idx="1">
                  <c:v>Category 2</c:v>
                </c:pt>
                <c:pt idx="2">
                  <c:v>Category 3</c:v>
                </c:pt>
                <c:pt idx="3">
                  <c:v>Category 4</c:v>
                </c:pt>
                <c:pt idx="4">
                  <c:v>Category 5</c:v>
                </c:pt>
                <c:pt idx="5">
                  <c:v>Category 6</c:v>
                </c:pt>
              </c:strCache>
            </c:strRef>
          </c:cat>
          <c:val>
            <c:numRef>
              <c:f>Sheet1!$F$2:$F$7</c:f>
              <c:numCache>
                <c:formatCode>General</c:formatCode>
                <c:ptCount val="6"/>
                <c:pt idx="0">
                  <c:v>5</c:v>
                </c:pt>
                <c:pt idx="1">
                  <c:v>4</c:v>
                </c:pt>
                <c:pt idx="2">
                  <c:v>3.6</c:v>
                </c:pt>
                <c:pt idx="3">
                  <c:v>5.4</c:v>
                </c:pt>
                <c:pt idx="4">
                  <c:v>2.5</c:v>
                </c:pt>
                <c:pt idx="5">
                  <c:v>5.2</c:v>
                </c:pt>
              </c:numCache>
            </c:numRef>
          </c:val>
          <c:extLst>
            <c:ext xmlns:c16="http://schemas.microsoft.com/office/drawing/2014/chart" uri="{C3380CC4-5D6E-409C-BE32-E72D297353CC}">
              <c16:uniqueId val="{00000008-398C-42D9-9830-4132EAEDBACD}"/>
            </c:ext>
          </c:extLst>
        </c:ser>
        <c:dLbls>
          <c:showLegendKey val="0"/>
          <c:showVal val="0"/>
          <c:showCatName val="0"/>
          <c:showSerName val="0"/>
          <c:showPercent val="0"/>
          <c:showBubbleSize val="0"/>
        </c:dLbls>
        <c:gapWidth val="185"/>
        <c:overlap val="-40"/>
        <c:axId val="-1619815168"/>
        <c:axId val="-1619811904"/>
      </c:barChart>
      <c:catAx>
        <c:axId val="-161981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Titillium" charset="0"/>
                <a:cs typeface="Titillium" charset="0"/>
              </a:defRPr>
            </a:pPr>
            <a:endParaRPr lang="en-US"/>
          </a:p>
        </c:txPr>
        <c:crossAx val="-1619811904"/>
        <c:crosses val="autoZero"/>
        <c:auto val="1"/>
        <c:lblAlgn val="ctr"/>
        <c:lblOffset val="100"/>
        <c:noMultiLvlLbl val="0"/>
      </c:catAx>
      <c:valAx>
        <c:axId val="-161981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Neutra Text TF" charset="0"/>
                <a:cs typeface="Neutra Text TF" charset="0"/>
              </a:defRPr>
            </a:pPr>
            <a:endParaRPr lang="en-US"/>
          </a:p>
        </c:txPr>
        <c:crossAx val="-16198151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en-GB" sz="1197"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lang="en-GB" sz="1197"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lang="en-GB"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F7319E-7F49-43F0-8AF5-E4B65FAD94BF}" type="datetimeFigureOut">
              <a:rPr lang="en-GB" smtClean="0"/>
              <a:t>24/03/2026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A85E5-9AE1-46FA-8E97-90CA0F65F305}" type="slidenum">
              <a:rPr lang="en-GB" smtClean="0"/>
              <a:t>‹#›</a:t>
            </a:fld>
            <a:endParaRPr lang="en-GB"/>
          </a:p>
        </p:txBody>
      </p:sp>
    </p:spTree>
    <p:extLst>
      <p:ext uri="{BB962C8B-B14F-4D97-AF65-F5344CB8AC3E}">
        <p14:creationId xmlns:p14="http://schemas.microsoft.com/office/powerpoint/2010/main" val="394943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1</a:t>
            </a:fld>
            <a:endParaRPr lang="en-US"/>
          </a:p>
        </p:txBody>
      </p:sp>
    </p:spTree>
    <p:extLst>
      <p:ext uri="{BB962C8B-B14F-4D97-AF65-F5344CB8AC3E}">
        <p14:creationId xmlns:p14="http://schemas.microsoft.com/office/powerpoint/2010/main" val="1045280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3</a:t>
            </a:fld>
            <a:endParaRPr lang="en-US"/>
          </a:p>
        </p:txBody>
      </p:sp>
    </p:spTree>
    <p:extLst>
      <p:ext uri="{BB962C8B-B14F-4D97-AF65-F5344CB8AC3E}">
        <p14:creationId xmlns:p14="http://schemas.microsoft.com/office/powerpoint/2010/main" val="187363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800" dirty="0">
                <a:effectLst/>
                <a:latin typeface="Arial" panose="020B0604020202020204" pitchFamily="34" charset="0"/>
                <a:ea typeface="Times New Roman" panose="02020603050405020304" pitchFamily="18" charset="0"/>
              </a:rPr>
              <a:t>On 20 November 2023, the World Coal Association rebranded to FutureCoal: The Global Alliance for Sustainable Coal. </a:t>
            </a:r>
            <a:endParaRPr lang="en-GB" sz="1800" dirty="0">
              <a:effectLst/>
              <a:latin typeface="Times New Roman" panose="02020603050405020304" pitchFamily="18" charset="0"/>
              <a:ea typeface="Times New Roman" panose="02020603050405020304" pitchFamily="18" charset="0"/>
            </a:endParaRPr>
          </a:p>
          <a:p>
            <a:pPr fontAlgn="base"/>
            <a:r>
              <a:rPr lang="en-GB" sz="1800" dirty="0">
                <a:effectLst/>
                <a:latin typeface="Arial" panose="020B0604020202020204" pitchFamily="34" charset="0"/>
                <a:ea typeface="Times New Roman" panose="02020603050405020304" pitchFamily="18" charset="0"/>
              </a:rPr>
              <a:t>FutureCoal is the world’s only multilateral, neutral, and progressive organisation representing the responsible coal value chain.</a:t>
            </a:r>
            <a:endParaRPr lang="en-GB"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67ADBF-764B-4055-9BF1-6A2DAC712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0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7</a:t>
            </a:fld>
            <a:endParaRPr lang="en-US"/>
          </a:p>
        </p:txBody>
      </p:sp>
    </p:spTree>
    <p:extLst>
      <p:ext uri="{BB962C8B-B14F-4D97-AF65-F5344CB8AC3E}">
        <p14:creationId xmlns:p14="http://schemas.microsoft.com/office/powerpoint/2010/main" val="2128722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13</a:t>
            </a:fld>
            <a:endParaRPr lang="en-US"/>
          </a:p>
        </p:txBody>
      </p:sp>
    </p:spTree>
    <p:extLst>
      <p:ext uri="{BB962C8B-B14F-4D97-AF65-F5344CB8AC3E}">
        <p14:creationId xmlns:p14="http://schemas.microsoft.com/office/powerpoint/2010/main" val="157353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16</a:t>
            </a:fld>
            <a:endParaRPr lang="en-US"/>
          </a:p>
        </p:txBody>
      </p:sp>
    </p:spTree>
    <p:extLst>
      <p:ext uri="{BB962C8B-B14F-4D97-AF65-F5344CB8AC3E}">
        <p14:creationId xmlns:p14="http://schemas.microsoft.com/office/powerpoint/2010/main" val="3485859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23</a:t>
            </a:fld>
            <a:endParaRPr lang="en-US"/>
          </a:p>
        </p:txBody>
      </p:sp>
    </p:spTree>
    <p:extLst>
      <p:ext uri="{BB962C8B-B14F-4D97-AF65-F5344CB8AC3E}">
        <p14:creationId xmlns:p14="http://schemas.microsoft.com/office/powerpoint/2010/main" val="1474694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35</a:t>
            </a:fld>
            <a:endParaRPr lang="en-US"/>
          </a:p>
        </p:txBody>
      </p:sp>
    </p:spTree>
    <p:extLst>
      <p:ext uri="{BB962C8B-B14F-4D97-AF65-F5344CB8AC3E}">
        <p14:creationId xmlns:p14="http://schemas.microsoft.com/office/powerpoint/2010/main" val="775114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FED682E5-67E3-4A43-90A4-DD93D57DF21E}" type="slidenum">
              <a:rPr lang="en-US" smtClean="0"/>
              <a:t>42</a:t>
            </a:fld>
            <a:endParaRPr lang="en-US"/>
          </a:p>
        </p:txBody>
      </p:sp>
    </p:spTree>
    <p:extLst>
      <p:ext uri="{BB962C8B-B14F-4D97-AF65-F5344CB8AC3E}">
        <p14:creationId xmlns:p14="http://schemas.microsoft.com/office/powerpoint/2010/main" val="612773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en-GB" sz="1800" kern="100" dirty="0">
                <a:effectLst/>
                <a:latin typeface="Arial" panose="020B0604020202020204" pitchFamily="34" charset="0"/>
                <a:ea typeface="Aptos" panose="020B0004020202020204" pitchFamily="34" charset="0"/>
                <a:cs typeface="Times New Roman" panose="02020603050405020304" pitchFamily="18" charset="0"/>
              </a:rPr>
              <a:t>Thank you again for the invitation. These opportunities are incredibly important as they unite the entire value chain, enabling us to exchange knowledge, innovate, and drive progress together.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Arial" panose="020B0604020202020204" pitchFamily="34" charset="0"/>
                <a:ea typeface="Aptos" panose="020B0004020202020204" pitchFamily="34" charset="0"/>
                <a:cs typeface="Times New Roman" panose="02020603050405020304" pitchFamily="18" charset="0"/>
              </a:rPr>
              <a:t>I'm excited about collaborating closely with your organization and its members in the future.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Arial" panose="020B0604020202020204" pitchFamily="34" charset="0"/>
                <a:ea typeface="Aptos" panose="020B0004020202020204" pitchFamily="34" charset="0"/>
                <a:cs typeface="Times New Roman" panose="02020603050405020304" pitchFamily="18" charset="0"/>
              </a:rPr>
              <a:t>Let's make a meaningful impact together!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ED682E5-67E3-4A43-90A4-DD93D57DF21E}" type="slidenum">
              <a:rPr lang="en-US" smtClean="0"/>
              <a:t>47</a:t>
            </a:fld>
            <a:endParaRPr lang="en-US"/>
          </a:p>
        </p:txBody>
      </p:sp>
    </p:spTree>
    <p:extLst>
      <p:ext uri="{BB962C8B-B14F-4D97-AF65-F5344CB8AC3E}">
        <p14:creationId xmlns:p14="http://schemas.microsoft.com/office/powerpoint/2010/main" val="876481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E1FC-15A4-89B7-4F17-8600E99DA1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5E3581A-6B69-1F3E-E52D-2E38876EA1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7A8A477-7BC4-0718-AF0D-E92EC7D158EE}"/>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0C33173D-1FD5-8EA1-A890-AAB95568C7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1F645B-696D-E55F-3B75-61B7C31846B0}"/>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659102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1B4A-8E9E-9C06-26F9-8B3D80F4F4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360AEC-F3B9-94FE-EDFA-E6A27E19B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61E07B-AEBF-677A-7B44-C383CFFA6754}"/>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496AA0BA-8813-FAE6-4D5D-C4B039A5C3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C5AA60-F168-6F1E-EC6E-D6E624C0E2D6}"/>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2495520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6835-6CE3-0CCF-BADE-84A67B5431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8F5602-3566-AA9C-17DE-45E0515AB3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DA7211-9DAE-3BFC-7562-FE32ABB7EFC5}"/>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96748E22-890F-FE83-5DB3-4C23F39BAF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75BB8C-DE8D-9425-78DF-A5D06C80C4B2}"/>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3066003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932E8-FE0F-7F6D-5007-9B48B53BB7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6E8611-F22B-0D62-BB8B-9C7A8ECF90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357FA5-1A7F-378F-2146-35716730E4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1F93F4E-36B6-0040-707F-14E25296F1A8}"/>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6" name="Footer Placeholder 5">
            <a:extLst>
              <a:ext uri="{FF2B5EF4-FFF2-40B4-BE49-F238E27FC236}">
                <a16:creationId xmlns:a16="http://schemas.microsoft.com/office/drawing/2014/main" id="{0A543ED3-7858-44AA-8CA9-D7F41037A6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74592D-B870-DF35-2427-8F814E9B50A2}"/>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3821265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6A7D2-7D37-4D26-2841-B4D282ED96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E748A5-959A-5AA5-DA22-BE6D8DB598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53460B-1511-559A-DBDD-B633A1CE90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94D1E4-52C5-0D07-3367-59532FF01D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1D5353-70DA-A833-1694-2E2BC99595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648B10-75C7-565A-87F8-D845065D31F1}"/>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8" name="Footer Placeholder 7">
            <a:extLst>
              <a:ext uri="{FF2B5EF4-FFF2-40B4-BE49-F238E27FC236}">
                <a16:creationId xmlns:a16="http://schemas.microsoft.com/office/drawing/2014/main" id="{A80E7D1B-5CCF-42A1-3717-C9E1A0AB10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E48B1B0-F390-E561-45DE-0136545548B9}"/>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453664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6889D-D1F1-A952-AB1C-E3E2967AD7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352E03-BFC9-3472-08A0-26EC8E245B3D}"/>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4" name="Footer Placeholder 3">
            <a:extLst>
              <a:ext uri="{FF2B5EF4-FFF2-40B4-BE49-F238E27FC236}">
                <a16:creationId xmlns:a16="http://schemas.microsoft.com/office/drawing/2014/main" id="{847160F6-561F-AE67-6689-7BFEFCF367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541E1F4-D46B-A7D3-B3F7-4531D7B1DAF4}"/>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372197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9C7934-106C-DC7C-EFEF-3D650B28974E}"/>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3" name="Footer Placeholder 2">
            <a:extLst>
              <a:ext uri="{FF2B5EF4-FFF2-40B4-BE49-F238E27FC236}">
                <a16:creationId xmlns:a16="http://schemas.microsoft.com/office/drawing/2014/main" id="{8133F833-D17E-D4DF-5759-E231F4B7C20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EA8A08-AD8B-0C6E-A9D2-D7BA93F0BAC9}"/>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2102796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2049-0246-8753-C00A-7D885B1E32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51B907-95E3-1F71-F7CA-A9CE1B4618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081FF64-5689-463B-90BA-38B62DEC9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D42DAE-F2BE-12C1-D002-1F5331444228}"/>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6" name="Footer Placeholder 5">
            <a:extLst>
              <a:ext uri="{FF2B5EF4-FFF2-40B4-BE49-F238E27FC236}">
                <a16:creationId xmlns:a16="http://schemas.microsoft.com/office/drawing/2014/main" id="{D805FE41-46C7-A890-A6E9-27E2DC744E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9F97BE-D159-F9F3-C200-A4F1F5F5E263}"/>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1386510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E776-673F-3CED-A67D-CCC8D8C788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D7D4094-40A7-1370-3125-C4B370C18B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44A7D2-A6CB-27AB-4B1C-D075E6962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3EF953-2ED6-F839-3015-BD378CFC91D6}"/>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6" name="Footer Placeholder 5">
            <a:extLst>
              <a:ext uri="{FF2B5EF4-FFF2-40B4-BE49-F238E27FC236}">
                <a16:creationId xmlns:a16="http://schemas.microsoft.com/office/drawing/2014/main" id="{9FD1BD57-CEF0-D2A9-3907-638709BAEE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0CBA45-B1D4-8F36-DB6F-1C7436CDDB10}"/>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2225618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E4E67-DE70-94DA-9726-188E8F08DCE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7A3C07-6913-6827-CAD0-9735671814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1F6EEA-AB61-1CAD-D573-AD8866960EDC}"/>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2E386397-4C1B-DD9B-DFA6-F8781070D1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2F2A11-B8A0-E7E8-F234-739FD9BC4486}"/>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905456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531606-42D5-D069-AE5E-F56F3DA014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7AE1D5-2D67-8186-63A6-89C3DEBD8A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B11A6E-A0DA-0712-A675-9B8BD1455566}"/>
              </a:ext>
            </a:extLst>
          </p:cNvPr>
          <p:cNvSpPr>
            <a:spLocks noGrp="1"/>
          </p:cNvSpPr>
          <p:nvPr>
            <p:ph type="dt" sz="half" idx="10"/>
          </p:nvPr>
        </p:nvSpPr>
        <p:spPr/>
        <p:txBody>
          <a:body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ACF20978-B63D-FC7D-1BBB-2BFD4B4CF8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545BE0-C73C-383F-1A42-9DA6EAA4F923}"/>
              </a:ext>
            </a:extLst>
          </p:cNvPr>
          <p:cNvSpPr>
            <a:spLocks noGrp="1"/>
          </p:cNvSpPr>
          <p:nvPr>
            <p:ph type="sldNum" sz="quarter" idx="12"/>
          </p:nvPr>
        </p:nvSpPr>
        <p:spPr/>
        <p:txBody>
          <a:bodyPr/>
          <a:lstStyle/>
          <a:p>
            <a:fld id="{EDF416DB-BDBC-40C5-910B-8B2DC140FDB8}" type="slidenum">
              <a:rPr lang="en-GB" smtClean="0"/>
              <a:t>‹#›</a:t>
            </a:fld>
            <a:endParaRPr lang="en-GB"/>
          </a:p>
        </p:txBody>
      </p:sp>
    </p:spTree>
    <p:extLst>
      <p:ext uri="{BB962C8B-B14F-4D97-AF65-F5344CB8AC3E}">
        <p14:creationId xmlns:p14="http://schemas.microsoft.com/office/powerpoint/2010/main" val="419538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1BB2A1-CADE-495A-21F5-64495706FBF9}"/>
              </a:ext>
            </a:extLst>
          </p:cNvPr>
          <p:cNvSpPr>
            <a:spLocks noGrp="1"/>
          </p:cNvSpPr>
          <p:nvPr>
            <p:ph type="dt" sz="half" idx="10"/>
          </p:nvPr>
        </p:nvSpPr>
        <p:spPr/>
        <p:txBody>
          <a:bodyPr/>
          <a:lstStyle/>
          <a:p>
            <a:fld id="{96C3346C-F7EA-4F88-986F-E7B55F33CC0E}" type="datetime1">
              <a:rPr lang="en-GB" smtClean="0"/>
              <a:t>24/03/2026</a:t>
            </a:fld>
            <a:endParaRPr lang="en-GB"/>
          </a:p>
        </p:txBody>
      </p:sp>
      <p:sp>
        <p:nvSpPr>
          <p:cNvPr id="5" name="Footer Placeholder 4">
            <a:extLst>
              <a:ext uri="{FF2B5EF4-FFF2-40B4-BE49-F238E27FC236}">
                <a16:creationId xmlns:a16="http://schemas.microsoft.com/office/drawing/2014/main" id="{350CC782-17C0-0A0C-8B30-9D1DBB03CAF5}"/>
              </a:ext>
            </a:extLst>
          </p:cNvPr>
          <p:cNvSpPr>
            <a:spLocks noGrp="1"/>
          </p:cNvSpPr>
          <p:nvPr>
            <p:ph type="ftr" sz="quarter" idx="11"/>
          </p:nvPr>
        </p:nvSpPr>
        <p:spPr>
          <a:xfrm>
            <a:off x="3713886" y="6356350"/>
            <a:ext cx="4114800" cy="365125"/>
          </a:xfrm>
        </p:spPr>
        <p:txBody>
          <a:bodyPr/>
          <a:lstStyle/>
          <a:p>
            <a:r>
              <a:rPr lang="en-GB"/>
              <a:t>‹#›‹#› ‹#›</a:t>
            </a:r>
          </a:p>
        </p:txBody>
      </p:sp>
      <p:sp>
        <p:nvSpPr>
          <p:cNvPr id="6" name="Slide Number Placeholder 5">
            <a:extLst>
              <a:ext uri="{FF2B5EF4-FFF2-40B4-BE49-F238E27FC236}">
                <a16:creationId xmlns:a16="http://schemas.microsoft.com/office/drawing/2014/main" id="{8B2F3279-0139-2C56-DB32-19A0F21BC556}"/>
              </a:ext>
            </a:extLst>
          </p:cNvPr>
          <p:cNvSpPr>
            <a:spLocks noGrp="1"/>
          </p:cNvSpPr>
          <p:nvPr>
            <p:ph type="sldNum" sz="quarter" idx="12"/>
          </p:nvPr>
        </p:nvSpPr>
        <p:spPr>
          <a:xfrm>
            <a:off x="11372850" y="6349999"/>
            <a:ext cx="446974" cy="365125"/>
          </a:xfrm>
        </p:spPr>
        <p:txBody>
          <a:bodyPr/>
          <a:lstStyle/>
          <a:p>
            <a:fld id="{B563A02B-979D-4B21-863E-D737CCAFAB82}" type="slidenum">
              <a:rPr lang="en-GB" smtClean="0"/>
              <a:t>‹#›</a:t>
            </a:fld>
            <a:endParaRPr lang="en-GB"/>
          </a:p>
        </p:txBody>
      </p:sp>
      <p:grpSp>
        <p:nvGrpSpPr>
          <p:cNvPr id="7" name="Group 6">
            <a:extLst>
              <a:ext uri="{FF2B5EF4-FFF2-40B4-BE49-F238E27FC236}">
                <a16:creationId xmlns:a16="http://schemas.microsoft.com/office/drawing/2014/main" id="{97330BF8-270D-3621-6DE8-54F0D8172849}"/>
              </a:ext>
            </a:extLst>
          </p:cNvPr>
          <p:cNvGrpSpPr/>
          <p:nvPr userDrawn="1"/>
        </p:nvGrpSpPr>
        <p:grpSpPr>
          <a:xfrm>
            <a:off x="0" y="-1"/>
            <a:ext cx="6933065" cy="3985147"/>
            <a:chOff x="0" y="0"/>
            <a:chExt cx="12192000" cy="6866873"/>
          </a:xfrm>
        </p:grpSpPr>
        <p:sp>
          <p:nvSpPr>
            <p:cNvPr id="8" name="Rectangle 7">
              <a:extLst>
                <a:ext uri="{FF2B5EF4-FFF2-40B4-BE49-F238E27FC236}">
                  <a16:creationId xmlns:a16="http://schemas.microsoft.com/office/drawing/2014/main" id="{CE7FA614-0F00-3168-2241-F2E1450C2C3A}"/>
                </a:ext>
              </a:extLst>
            </p:cNvPr>
            <p:cNvSpPr/>
            <p:nvPr/>
          </p:nvSpPr>
          <p:spPr>
            <a:xfrm>
              <a:off x="0" y="0"/>
              <a:ext cx="12192000" cy="6858000"/>
            </a:xfrm>
            <a:prstGeom prst="rect">
              <a:avLst/>
            </a:prstGeom>
            <a:solidFill>
              <a:srgbClr val="004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0000"/>
                    <a:lumOff val="80000"/>
                  </a:schemeClr>
                </a:solidFill>
              </a:endParaRPr>
            </a:p>
          </p:txBody>
        </p:sp>
        <p:pic>
          <p:nvPicPr>
            <p:cNvPr id="11" name="Picture 10">
              <a:extLst>
                <a:ext uri="{FF2B5EF4-FFF2-40B4-BE49-F238E27FC236}">
                  <a16:creationId xmlns:a16="http://schemas.microsoft.com/office/drawing/2014/main" id="{C3A6BDE3-E7AC-9B12-E42A-01570B5477E0}"/>
                </a:ext>
              </a:extLst>
            </p:cNvPr>
            <p:cNvPicPr>
              <a:picLocks noChangeAspect="1"/>
            </p:cNvPicPr>
            <p:nvPr/>
          </p:nvPicPr>
          <p:blipFill>
            <a:blip r:embed="rId2"/>
            <a:stretch>
              <a:fillRect/>
            </a:stretch>
          </p:blipFill>
          <p:spPr>
            <a:xfrm>
              <a:off x="0" y="0"/>
              <a:ext cx="4492347" cy="6866873"/>
            </a:xfrm>
            <a:prstGeom prst="rect">
              <a:avLst/>
            </a:prstGeom>
          </p:spPr>
        </p:pic>
      </p:grpSp>
      <p:sp>
        <p:nvSpPr>
          <p:cNvPr id="13" name="Rectangle 12">
            <a:extLst>
              <a:ext uri="{FF2B5EF4-FFF2-40B4-BE49-F238E27FC236}">
                <a16:creationId xmlns:a16="http://schemas.microsoft.com/office/drawing/2014/main" id="{B309E82D-C249-27ED-ADEC-F95AAB53E8B3}"/>
              </a:ext>
            </a:extLst>
          </p:cNvPr>
          <p:cNvSpPr/>
          <p:nvPr userDrawn="1"/>
        </p:nvSpPr>
        <p:spPr>
          <a:xfrm>
            <a:off x="5771287" y="0"/>
            <a:ext cx="6420714" cy="3979997"/>
          </a:xfrm>
          <a:prstGeom prst="rect">
            <a:avLst/>
          </a:prstGeom>
          <a:solidFill>
            <a:srgbClr val="004F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647CAA0B-E89C-0B74-5C87-64DC49D3EBB1}"/>
              </a:ext>
            </a:extLst>
          </p:cNvPr>
          <p:cNvPicPr>
            <a:picLocks noChangeAspect="1"/>
          </p:cNvPicPr>
          <p:nvPr userDrawn="1"/>
        </p:nvPicPr>
        <p:blipFill>
          <a:blip r:embed="rId3"/>
          <a:stretch>
            <a:fillRect/>
          </a:stretch>
        </p:blipFill>
        <p:spPr>
          <a:xfrm>
            <a:off x="9995790" y="142876"/>
            <a:ext cx="1824034" cy="1352427"/>
          </a:xfrm>
          <a:prstGeom prst="rect">
            <a:avLst/>
          </a:prstGeom>
        </p:spPr>
      </p:pic>
      <p:sp>
        <p:nvSpPr>
          <p:cNvPr id="15" name="Title 1">
            <a:extLst>
              <a:ext uri="{FF2B5EF4-FFF2-40B4-BE49-F238E27FC236}">
                <a16:creationId xmlns:a16="http://schemas.microsoft.com/office/drawing/2014/main" id="{D3A080D8-FFFB-3BF6-49E5-448063AC991E}"/>
              </a:ext>
            </a:extLst>
          </p:cNvPr>
          <p:cNvSpPr>
            <a:spLocks noGrp="1"/>
          </p:cNvSpPr>
          <p:nvPr>
            <p:ph type="ctrTitle" hasCustomPrompt="1"/>
          </p:nvPr>
        </p:nvSpPr>
        <p:spPr>
          <a:xfrm>
            <a:off x="648000" y="4629613"/>
            <a:ext cx="10080000" cy="837158"/>
          </a:xfrm>
        </p:spPr>
        <p:txBody>
          <a:bodyPr anchor="b">
            <a:noAutofit/>
          </a:bodyPr>
          <a:lstStyle>
            <a:lvl1pPr algn="l">
              <a:defRPr sz="3000" b="0">
                <a:solidFill>
                  <a:srgbClr val="0975B0"/>
                </a:solidFill>
              </a:defRPr>
            </a:lvl1pPr>
          </a:lstStyle>
          <a:p>
            <a:r>
              <a:rPr lang="en-US"/>
              <a:t> edit Master title style</a:t>
            </a:r>
          </a:p>
        </p:txBody>
      </p:sp>
    </p:spTree>
    <p:extLst>
      <p:ext uri="{BB962C8B-B14F-4D97-AF65-F5344CB8AC3E}">
        <p14:creationId xmlns:p14="http://schemas.microsoft.com/office/powerpoint/2010/main" val="1729430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vi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A9AC-86EC-68BD-7DBB-F605B44BDDE8}"/>
              </a:ext>
            </a:extLst>
          </p:cNvPr>
          <p:cNvSpPr>
            <a:spLocks noGrp="1"/>
          </p:cNvSpPr>
          <p:nvPr>
            <p:ph type="title"/>
          </p:nvPr>
        </p:nvSpPr>
        <p:spPr>
          <a:xfrm>
            <a:off x="4492346" y="1724775"/>
            <a:ext cx="7207653" cy="972000"/>
          </a:xfrm>
        </p:spPr>
        <p:txBody>
          <a:bodyPr/>
          <a:lstStyle>
            <a:lvl1pPr>
              <a:defRPr b="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17EF238-264B-24C9-F12D-648E8C0890CA}"/>
              </a:ext>
            </a:extLst>
          </p:cNvPr>
          <p:cNvSpPr>
            <a:spLocks noGrp="1"/>
          </p:cNvSpPr>
          <p:nvPr>
            <p:ph idx="1"/>
          </p:nvPr>
        </p:nvSpPr>
        <p:spPr>
          <a:xfrm>
            <a:off x="4492346" y="2790825"/>
            <a:ext cx="7207653" cy="3149175"/>
          </a:xfrm>
        </p:spPr>
        <p:txBody>
          <a:bodyPr/>
          <a:lstStyle>
            <a:lvl1pPr marL="342900" indent="-342900">
              <a:buFont typeface="Arial" panose="020B0604020202020204" pitchFamily="34" charset="0"/>
              <a:buChar char="•"/>
              <a:defRPr>
                <a:solidFill>
                  <a:schemeClr val="bg1"/>
                </a:solidFill>
              </a:defRPr>
            </a:lvl1pPr>
            <a:lvl2pPr marL="457200" indent="0">
              <a:buNone/>
              <a:defRPr/>
            </a:lvl2pPr>
          </a:lstStyle>
          <a:p>
            <a:pPr lvl="0"/>
            <a:r>
              <a:rPr lang="en-US"/>
              <a:t>Click to edit Master text styles</a:t>
            </a:r>
          </a:p>
        </p:txBody>
      </p:sp>
      <p:sp>
        <p:nvSpPr>
          <p:cNvPr id="4" name="Date Placeholder 3">
            <a:extLst>
              <a:ext uri="{FF2B5EF4-FFF2-40B4-BE49-F238E27FC236}">
                <a16:creationId xmlns:a16="http://schemas.microsoft.com/office/drawing/2014/main" id="{D5173AA3-95EF-3782-5342-DB9112CD7A9D}"/>
              </a:ext>
            </a:extLst>
          </p:cNvPr>
          <p:cNvSpPr>
            <a:spLocks noGrp="1"/>
          </p:cNvSpPr>
          <p:nvPr>
            <p:ph type="dt" sz="half" idx="10"/>
          </p:nvPr>
        </p:nvSpPr>
        <p:spPr/>
        <p:txBody>
          <a:bodyPr/>
          <a:lstStyle/>
          <a:p>
            <a:fld id="{AB8C7A13-6F6B-44EE-9B31-5E00E7DF8877}" type="datetime1">
              <a:rPr lang="en-GB" smtClean="0"/>
              <a:t>24/03/2026</a:t>
            </a:fld>
            <a:endParaRPr lang="en-GB"/>
          </a:p>
        </p:txBody>
      </p:sp>
      <p:sp>
        <p:nvSpPr>
          <p:cNvPr id="5" name="Footer Placeholder 4">
            <a:extLst>
              <a:ext uri="{FF2B5EF4-FFF2-40B4-BE49-F238E27FC236}">
                <a16:creationId xmlns:a16="http://schemas.microsoft.com/office/drawing/2014/main" id="{51CB04FA-094E-E044-4AE8-145078135C93}"/>
              </a:ext>
            </a:extLst>
          </p:cNvPr>
          <p:cNvSpPr>
            <a:spLocks noGrp="1"/>
          </p:cNvSpPr>
          <p:nvPr>
            <p:ph type="ftr" sz="quarter" idx="11"/>
          </p:nvPr>
        </p:nvSpPr>
        <p:spPr/>
        <p:txBody>
          <a:bodyPr/>
          <a:lstStyle/>
          <a:p>
            <a:r>
              <a:rPr lang="en-GB"/>
              <a:t>‹#›‹#› ‹#›</a:t>
            </a:r>
          </a:p>
        </p:txBody>
      </p:sp>
      <p:sp>
        <p:nvSpPr>
          <p:cNvPr id="6" name="Slide Number Placeholder 5">
            <a:extLst>
              <a:ext uri="{FF2B5EF4-FFF2-40B4-BE49-F238E27FC236}">
                <a16:creationId xmlns:a16="http://schemas.microsoft.com/office/drawing/2014/main" id="{5B0E3738-E5DD-3B1B-57FF-4FD4CC48AEC6}"/>
              </a:ext>
            </a:extLst>
          </p:cNvPr>
          <p:cNvSpPr>
            <a:spLocks noGrp="1"/>
          </p:cNvSpPr>
          <p:nvPr>
            <p:ph type="sldNum" sz="quarter" idx="12"/>
          </p:nvPr>
        </p:nvSpPr>
        <p:spPr/>
        <p:txBody>
          <a:bodyPr/>
          <a:lstStyle/>
          <a:p>
            <a:endParaRPr lang="en-GB"/>
          </a:p>
        </p:txBody>
      </p:sp>
      <p:sp>
        <p:nvSpPr>
          <p:cNvPr id="10" name="Content Placeholder 9">
            <a:extLst>
              <a:ext uri="{FF2B5EF4-FFF2-40B4-BE49-F238E27FC236}">
                <a16:creationId xmlns:a16="http://schemas.microsoft.com/office/drawing/2014/main" id="{AA5B9E4E-543C-2906-A295-B884517E28E7}"/>
              </a:ext>
            </a:extLst>
          </p:cNvPr>
          <p:cNvSpPr>
            <a:spLocks noGrp="1"/>
          </p:cNvSpPr>
          <p:nvPr>
            <p:ph sz="quarter" idx="13"/>
          </p:nvPr>
        </p:nvSpPr>
        <p:spPr>
          <a:xfrm>
            <a:off x="13011150" y="28765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3" name="Group 12">
            <a:extLst>
              <a:ext uri="{FF2B5EF4-FFF2-40B4-BE49-F238E27FC236}">
                <a16:creationId xmlns:a16="http://schemas.microsoft.com/office/drawing/2014/main" id="{8B7AAD61-E369-FF4E-2F65-3AA4ECEA3BAE}"/>
              </a:ext>
            </a:extLst>
          </p:cNvPr>
          <p:cNvGrpSpPr/>
          <p:nvPr userDrawn="1"/>
        </p:nvGrpSpPr>
        <p:grpSpPr>
          <a:xfrm>
            <a:off x="0" y="0"/>
            <a:ext cx="12192000" cy="6866873"/>
            <a:chOff x="0" y="0"/>
            <a:chExt cx="12192000" cy="6866873"/>
          </a:xfrm>
        </p:grpSpPr>
        <p:sp>
          <p:nvSpPr>
            <p:cNvPr id="7" name="Rectangle 6">
              <a:extLst>
                <a:ext uri="{FF2B5EF4-FFF2-40B4-BE49-F238E27FC236}">
                  <a16:creationId xmlns:a16="http://schemas.microsoft.com/office/drawing/2014/main" id="{44A4B0A4-38C0-C6A6-7D5B-765BFB53B0CA}"/>
                </a:ext>
              </a:extLst>
            </p:cNvPr>
            <p:cNvSpPr/>
            <p:nvPr/>
          </p:nvSpPr>
          <p:spPr>
            <a:xfrm>
              <a:off x="0" y="0"/>
              <a:ext cx="12192000" cy="6858000"/>
            </a:xfrm>
            <a:prstGeom prst="rect">
              <a:avLst/>
            </a:prstGeom>
            <a:solidFill>
              <a:srgbClr val="004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20000"/>
                    <a:lumOff val="80000"/>
                  </a:schemeClr>
                </a:solidFill>
              </a:endParaRPr>
            </a:p>
          </p:txBody>
        </p:sp>
        <p:pic>
          <p:nvPicPr>
            <p:cNvPr id="8" name="Picture 7">
              <a:extLst>
                <a:ext uri="{FF2B5EF4-FFF2-40B4-BE49-F238E27FC236}">
                  <a16:creationId xmlns:a16="http://schemas.microsoft.com/office/drawing/2014/main" id="{BF6E87E6-9BCE-53B0-A00C-47AE5C3D3B3E}"/>
                </a:ext>
              </a:extLst>
            </p:cNvPr>
            <p:cNvPicPr>
              <a:picLocks noChangeAspect="1"/>
            </p:cNvPicPr>
            <p:nvPr/>
          </p:nvPicPr>
          <p:blipFill>
            <a:blip r:embed="rId2"/>
            <a:stretch>
              <a:fillRect/>
            </a:stretch>
          </p:blipFill>
          <p:spPr>
            <a:xfrm>
              <a:off x="0" y="0"/>
              <a:ext cx="4492347" cy="6866873"/>
            </a:xfrm>
            <a:prstGeom prst="rect">
              <a:avLst/>
            </a:prstGeom>
          </p:spPr>
        </p:pic>
      </p:grpSp>
    </p:spTree>
    <p:extLst>
      <p:ext uri="{BB962C8B-B14F-4D97-AF65-F5344CB8AC3E}">
        <p14:creationId xmlns:p14="http://schemas.microsoft.com/office/powerpoint/2010/main" val="28610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CD0F-3529-FC41-BA79-F97A96CB920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3339E55-8BD0-7143-B8BD-7A9916F3D9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24EBE23-E0F0-CA40-B895-2B398D70739A}"/>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E84DA20B-A01E-1445-BE09-3A830C7983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EDAE93-32C8-5B4A-9B20-89EA5AA5BC1E}"/>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824014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0907-9300-D74B-AD77-4B3CB24A427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382D395-BEF4-F74B-90ED-DDE9EA923F8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A753D1-1FCE-1441-9473-4FBFC919D0EC}"/>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D6AFCB7A-699A-8344-9994-8E98E3368C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89EB7-3289-D84D-BAA8-1A217D9D8DF7}"/>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1084372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8485-8A10-B046-AB2A-CB1C38CE7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154988D-0DD8-0941-99B3-A58C8161BE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8F00C94-3388-1C4A-928F-2AFF801AED37}"/>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161943DD-5B0B-474D-BF59-90F027A124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54F5A-431C-1944-A0D4-D09AEEB1A143}"/>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3106191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CE8D1-C598-1545-9209-D012A3E43D2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D56D33-62D6-BB4C-9F5B-03ECBE8B486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F3301EF-9F71-5E43-B8C0-BACAB1ECD61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D23F912-9F0D-094E-AEE1-E899EFAE507A}"/>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6" name="Footer Placeholder 5">
            <a:extLst>
              <a:ext uri="{FF2B5EF4-FFF2-40B4-BE49-F238E27FC236}">
                <a16:creationId xmlns:a16="http://schemas.microsoft.com/office/drawing/2014/main" id="{2ECFA803-35B3-D548-A8B2-7C4AE63AB2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D884B2-303C-274A-891D-D44B136EB428}"/>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3496528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9129-304A-944F-95B9-DE17B7D5840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387046B-843E-9A48-A358-48F735A0C0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37130D8-D8CD-B444-AFC4-74237483260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A1E13A2-AE82-0B4E-8D35-8CE867ED60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C1AEC1A-C11C-0D47-99CD-D3A01E5F1A7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C8A7A4C-8EB9-C547-B4F4-DC25E51550A5}"/>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8" name="Footer Placeholder 7">
            <a:extLst>
              <a:ext uri="{FF2B5EF4-FFF2-40B4-BE49-F238E27FC236}">
                <a16:creationId xmlns:a16="http://schemas.microsoft.com/office/drawing/2014/main" id="{E7C57829-1D4D-1A42-8405-4C9C87B650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DF1AA6-AD9E-D34D-8329-E40687DD28A7}"/>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3039690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51F0-EA73-3144-853F-A257825CFC8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FC469D4-5731-7245-8D83-A8051416A3BD}"/>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4" name="Footer Placeholder 3">
            <a:extLst>
              <a:ext uri="{FF2B5EF4-FFF2-40B4-BE49-F238E27FC236}">
                <a16:creationId xmlns:a16="http://schemas.microsoft.com/office/drawing/2014/main" id="{66D3327B-79B3-954F-B6D5-FB187B4FD0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FC832E-E81B-CD47-8C55-2C422BFCCB20}"/>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146495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464680-F5E6-FE43-8E45-7A48D2358AE5}"/>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3" name="Footer Placeholder 2">
            <a:extLst>
              <a:ext uri="{FF2B5EF4-FFF2-40B4-BE49-F238E27FC236}">
                <a16:creationId xmlns:a16="http://schemas.microsoft.com/office/drawing/2014/main" id="{74253D1A-14FD-0B46-8C96-05EFA6ED6B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46D83E-F821-AF48-87B0-54254EF2D5C6}"/>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643008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ADCE5-1AE1-8443-BD6C-DF09ABC568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B3AA09F-EFE9-CA4A-83F8-DB5942A14E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E38BA20-FCC8-6B42-A02A-3E78DED987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609D723-9E8C-D64C-BA1B-546A31150B93}"/>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6" name="Footer Placeholder 5">
            <a:extLst>
              <a:ext uri="{FF2B5EF4-FFF2-40B4-BE49-F238E27FC236}">
                <a16:creationId xmlns:a16="http://schemas.microsoft.com/office/drawing/2014/main" id="{5E1DB5D0-6FBE-EE4D-83D5-CB44B7DCD5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4CD2B-D172-F44B-A1DE-623C4519623C}"/>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2317267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9597-FB4F-3345-8F39-D7C7B8B195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7C86571-B43E-114F-804F-EDD5C8D9DE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51964B-71EF-C145-B3D6-FDF316998B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D9D1F6-5BD7-744F-A024-EE04B75044F4}"/>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6" name="Footer Placeholder 5">
            <a:extLst>
              <a:ext uri="{FF2B5EF4-FFF2-40B4-BE49-F238E27FC236}">
                <a16:creationId xmlns:a16="http://schemas.microsoft.com/office/drawing/2014/main" id="{74CAF1C8-E1D6-8B45-9BFB-DE3AB52592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5F3D26-BA26-9841-AD86-999CCFA7C2DD}"/>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2082632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5D071-C775-0141-B922-EC83AD86E0F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5361475-7625-3B49-9C41-FF35198B4A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4AB852-4AD5-3C46-BFDF-41C81D705668}"/>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7EF32448-71ED-C049-888A-55B9DEE52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5FF0F6-9631-0842-9A0B-62BE069EFB2D}"/>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1109291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D6DD1A-1733-3749-979F-02531658DDB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A5E894B-7830-5E46-B169-0E8BF551916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98CF71D-F58B-8347-ADD2-F6FB6A5AF9B7}"/>
              </a:ext>
            </a:extLst>
          </p:cNvPr>
          <p:cNvSpPr>
            <a:spLocks noGrp="1"/>
          </p:cNvSpPr>
          <p:nvPr>
            <p:ph type="dt" sz="half" idx="10"/>
          </p:nvPr>
        </p:nvSpPr>
        <p:spPr/>
        <p:txBody>
          <a:body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912FEB9C-7253-3C4E-B082-19ABA6BBEC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8491EE-DCA1-504A-A9F2-0D514AE012E3}"/>
              </a:ext>
            </a:extLst>
          </p:cNvPr>
          <p:cNvSpPr>
            <a:spLocks noGrp="1"/>
          </p:cNvSpPr>
          <p:nvPr>
            <p:ph type="sldNum" sz="quarter" idx="12"/>
          </p:nvPr>
        </p:nvSpPr>
        <p:spPr/>
        <p:txBody>
          <a:bodyPr/>
          <a:lstStyle/>
          <a:p>
            <a:fld id="{5595366E-6555-1A46-9D3C-94EB1A4290D4}" type="slidenum">
              <a:rPr lang="en-US" smtClean="0"/>
              <a:t>‹#›</a:t>
            </a:fld>
            <a:endParaRPr lang="en-US"/>
          </a:p>
        </p:txBody>
      </p:sp>
    </p:spTree>
    <p:extLst>
      <p:ext uri="{BB962C8B-B14F-4D97-AF65-F5344CB8AC3E}">
        <p14:creationId xmlns:p14="http://schemas.microsoft.com/office/powerpoint/2010/main" val="165405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1BB2A1-CADE-495A-21F5-64495706FBF9}"/>
              </a:ext>
            </a:extLst>
          </p:cNvPr>
          <p:cNvSpPr>
            <a:spLocks noGrp="1"/>
          </p:cNvSpPr>
          <p:nvPr>
            <p:ph type="dt" sz="half" idx="10"/>
          </p:nvPr>
        </p:nvSpPr>
        <p:spPr/>
        <p:txBody>
          <a:bodyPr/>
          <a:lstStyle/>
          <a:p>
            <a:fld id="{96C3346C-F7EA-4F88-986F-E7B55F33CC0E}" type="datetime1">
              <a:rPr lang="en-GB" smtClean="0"/>
              <a:t>24/03/2026</a:t>
            </a:fld>
            <a:endParaRPr lang="en-GB"/>
          </a:p>
        </p:txBody>
      </p:sp>
      <p:sp>
        <p:nvSpPr>
          <p:cNvPr id="5" name="Footer Placeholder 4">
            <a:extLst>
              <a:ext uri="{FF2B5EF4-FFF2-40B4-BE49-F238E27FC236}">
                <a16:creationId xmlns:a16="http://schemas.microsoft.com/office/drawing/2014/main" id="{350CC782-17C0-0A0C-8B30-9D1DBB03CAF5}"/>
              </a:ext>
            </a:extLst>
          </p:cNvPr>
          <p:cNvSpPr>
            <a:spLocks noGrp="1"/>
          </p:cNvSpPr>
          <p:nvPr>
            <p:ph type="ftr" sz="quarter" idx="11"/>
          </p:nvPr>
        </p:nvSpPr>
        <p:spPr>
          <a:xfrm>
            <a:off x="3713887" y="6356352"/>
            <a:ext cx="4114800" cy="365125"/>
          </a:xfrm>
        </p:spPr>
        <p:txBody>
          <a:bodyPr/>
          <a:lstStyle/>
          <a:p>
            <a:r>
              <a:rPr lang="en-GB"/>
              <a:t>‹#›‹#› ‹#›</a:t>
            </a:r>
          </a:p>
        </p:txBody>
      </p:sp>
      <p:sp>
        <p:nvSpPr>
          <p:cNvPr id="6" name="Slide Number Placeholder 5">
            <a:extLst>
              <a:ext uri="{FF2B5EF4-FFF2-40B4-BE49-F238E27FC236}">
                <a16:creationId xmlns:a16="http://schemas.microsoft.com/office/drawing/2014/main" id="{8B2F3279-0139-2C56-DB32-19A0F21BC556}"/>
              </a:ext>
            </a:extLst>
          </p:cNvPr>
          <p:cNvSpPr>
            <a:spLocks noGrp="1"/>
          </p:cNvSpPr>
          <p:nvPr>
            <p:ph type="sldNum" sz="quarter" idx="12"/>
          </p:nvPr>
        </p:nvSpPr>
        <p:spPr>
          <a:xfrm>
            <a:off x="11372853" y="6350001"/>
            <a:ext cx="446974" cy="365125"/>
          </a:xfrm>
        </p:spPr>
        <p:txBody>
          <a:bodyPr/>
          <a:lstStyle/>
          <a:p>
            <a:fld id="{B563A02B-979D-4B21-863E-D737CCAFAB82}" type="slidenum">
              <a:rPr lang="en-GB" smtClean="0"/>
              <a:t>‹#›</a:t>
            </a:fld>
            <a:endParaRPr lang="en-GB"/>
          </a:p>
        </p:txBody>
      </p:sp>
      <p:grpSp>
        <p:nvGrpSpPr>
          <p:cNvPr id="7" name="Group 6">
            <a:extLst>
              <a:ext uri="{FF2B5EF4-FFF2-40B4-BE49-F238E27FC236}">
                <a16:creationId xmlns:a16="http://schemas.microsoft.com/office/drawing/2014/main" id="{97330BF8-270D-3621-6DE8-54F0D8172849}"/>
              </a:ext>
            </a:extLst>
          </p:cNvPr>
          <p:cNvGrpSpPr/>
          <p:nvPr userDrawn="1"/>
        </p:nvGrpSpPr>
        <p:grpSpPr>
          <a:xfrm>
            <a:off x="3" y="-1"/>
            <a:ext cx="6933065" cy="3985147"/>
            <a:chOff x="0" y="0"/>
            <a:chExt cx="12192000" cy="6866873"/>
          </a:xfrm>
        </p:grpSpPr>
        <p:sp>
          <p:nvSpPr>
            <p:cNvPr id="8" name="Rectangle 7">
              <a:extLst>
                <a:ext uri="{FF2B5EF4-FFF2-40B4-BE49-F238E27FC236}">
                  <a16:creationId xmlns:a16="http://schemas.microsoft.com/office/drawing/2014/main" id="{CE7FA614-0F00-3168-2241-F2E1450C2C3A}"/>
                </a:ext>
              </a:extLst>
            </p:cNvPr>
            <p:cNvSpPr/>
            <p:nvPr/>
          </p:nvSpPr>
          <p:spPr>
            <a:xfrm>
              <a:off x="0" y="0"/>
              <a:ext cx="12192000" cy="6858000"/>
            </a:xfrm>
            <a:prstGeom prst="rect">
              <a:avLst/>
            </a:prstGeom>
            <a:solidFill>
              <a:srgbClr val="004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solidFill>
                  <a:schemeClr val="bg2">
                    <a:lumMod val="20000"/>
                    <a:lumOff val="80000"/>
                  </a:schemeClr>
                </a:solidFill>
              </a:endParaRPr>
            </a:p>
          </p:txBody>
        </p:sp>
        <p:pic>
          <p:nvPicPr>
            <p:cNvPr id="11" name="Picture 10">
              <a:extLst>
                <a:ext uri="{FF2B5EF4-FFF2-40B4-BE49-F238E27FC236}">
                  <a16:creationId xmlns:a16="http://schemas.microsoft.com/office/drawing/2014/main" id="{C3A6BDE3-E7AC-9B12-E42A-01570B5477E0}"/>
                </a:ext>
              </a:extLst>
            </p:cNvPr>
            <p:cNvPicPr>
              <a:picLocks noChangeAspect="1"/>
            </p:cNvPicPr>
            <p:nvPr/>
          </p:nvPicPr>
          <p:blipFill>
            <a:blip r:embed="rId2"/>
            <a:stretch>
              <a:fillRect/>
            </a:stretch>
          </p:blipFill>
          <p:spPr>
            <a:xfrm>
              <a:off x="0" y="0"/>
              <a:ext cx="4492347" cy="6866873"/>
            </a:xfrm>
            <a:prstGeom prst="rect">
              <a:avLst/>
            </a:prstGeom>
          </p:spPr>
        </p:pic>
      </p:grpSp>
      <p:sp>
        <p:nvSpPr>
          <p:cNvPr id="13" name="Rectangle 12">
            <a:extLst>
              <a:ext uri="{FF2B5EF4-FFF2-40B4-BE49-F238E27FC236}">
                <a16:creationId xmlns:a16="http://schemas.microsoft.com/office/drawing/2014/main" id="{B309E82D-C249-27ED-ADEC-F95AAB53E8B3}"/>
              </a:ext>
            </a:extLst>
          </p:cNvPr>
          <p:cNvSpPr/>
          <p:nvPr userDrawn="1"/>
        </p:nvSpPr>
        <p:spPr>
          <a:xfrm>
            <a:off x="5771287" y="2"/>
            <a:ext cx="6420715" cy="3979997"/>
          </a:xfrm>
          <a:prstGeom prst="rect">
            <a:avLst/>
          </a:prstGeom>
          <a:solidFill>
            <a:srgbClr val="004F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pic>
        <p:nvPicPr>
          <p:cNvPr id="14" name="Picture 13">
            <a:extLst>
              <a:ext uri="{FF2B5EF4-FFF2-40B4-BE49-F238E27FC236}">
                <a16:creationId xmlns:a16="http://schemas.microsoft.com/office/drawing/2014/main" id="{647CAA0B-E89C-0B74-5C87-64DC49D3EBB1}"/>
              </a:ext>
            </a:extLst>
          </p:cNvPr>
          <p:cNvPicPr>
            <a:picLocks noChangeAspect="1"/>
          </p:cNvPicPr>
          <p:nvPr userDrawn="1"/>
        </p:nvPicPr>
        <p:blipFill>
          <a:blip r:embed="rId3"/>
          <a:stretch>
            <a:fillRect/>
          </a:stretch>
        </p:blipFill>
        <p:spPr>
          <a:xfrm>
            <a:off x="9995793" y="142878"/>
            <a:ext cx="1824034" cy="1352427"/>
          </a:xfrm>
          <a:prstGeom prst="rect">
            <a:avLst/>
          </a:prstGeom>
        </p:spPr>
      </p:pic>
      <p:sp>
        <p:nvSpPr>
          <p:cNvPr id="15" name="Title 1">
            <a:extLst>
              <a:ext uri="{FF2B5EF4-FFF2-40B4-BE49-F238E27FC236}">
                <a16:creationId xmlns:a16="http://schemas.microsoft.com/office/drawing/2014/main" id="{D3A080D8-FFFB-3BF6-49E5-448063AC991E}"/>
              </a:ext>
            </a:extLst>
          </p:cNvPr>
          <p:cNvSpPr>
            <a:spLocks noGrp="1"/>
          </p:cNvSpPr>
          <p:nvPr>
            <p:ph type="ctrTitle" hasCustomPrompt="1"/>
          </p:nvPr>
        </p:nvSpPr>
        <p:spPr>
          <a:xfrm>
            <a:off x="648000" y="4629613"/>
            <a:ext cx="10080000" cy="837158"/>
          </a:xfrm>
        </p:spPr>
        <p:txBody>
          <a:bodyPr anchor="b">
            <a:noAutofit/>
          </a:bodyPr>
          <a:lstStyle>
            <a:lvl1pPr algn="l">
              <a:defRPr sz="3001" b="0">
                <a:solidFill>
                  <a:srgbClr val="0975B0"/>
                </a:solidFill>
              </a:defRPr>
            </a:lvl1pPr>
          </a:lstStyle>
          <a:p>
            <a:r>
              <a:rPr lang="en-US"/>
              <a:t> edit Master title style</a:t>
            </a:r>
          </a:p>
        </p:txBody>
      </p:sp>
    </p:spTree>
    <p:extLst>
      <p:ext uri="{BB962C8B-B14F-4D97-AF65-F5344CB8AC3E}">
        <p14:creationId xmlns:p14="http://schemas.microsoft.com/office/powerpoint/2010/main" val="6551422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A9AC-86EC-68BD-7DBB-F605B44BDDE8}"/>
              </a:ext>
            </a:extLst>
          </p:cNvPr>
          <p:cNvSpPr>
            <a:spLocks noGrp="1"/>
          </p:cNvSpPr>
          <p:nvPr>
            <p:ph type="title"/>
          </p:nvPr>
        </p:nvSpPr>
        <p:spPr/>
        <p:txBody>
          <a:bodyPr>
            <a:noAutofit/>
          </a:bodyPr>
          <a:lstStyle>
            <a:lvl1pPr>
              <a:defRPr b="0">
                <a:solidFill>
                  <a:schemeClr val="tx2"/>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17EF238-264B-24C9-F12D-648E8C0890CA}"/>
              </a:ext>
            </a:extLst>
          </p:cNvPr>
          <p:cNvSpPr>
            <a:spLocks noGrp="1"/>
          </p:cNvSpPr>
          <p:nvPr>
            <p:ph idx="1"/>
          </p:nvPr>
        </p:nvSpPr>
        <p:spPr/>
        <p:txBody>
          <a:bodyPr>
            <a:noAutofit/>
          </a:bodyPr>
          <a:lstStyle>
            <a:lvl1pPr marL="0" indent="0">
              <a:buNone/>
              <a:defRPr>
                <a:solidFill>
                  <a:schemeClr val="tx1"/>
                </a:solidFill>
              </a:defRPr>
            </a:lvl1pPr>
            <a:lvl2pPr marL="457206" indent="0">
              <a:buNone/>
              <a:defRPr/>
            </a:lvl2pPr>
          </a:lstStyle>
          <a:p>
            <a:pPr lvl="0"/>
            <a:r>
              <a:rPr lang="en-GB"/>
              <a:t>Click to edit Master text styles</a:t>
            </a:r>
          </a:p>
        </p:txBody>
      </p:sp>
      <p:sp>
        <p:nvSpPr>
          <p:cNvPr id="4" name="Date Placeholder 3">
            <a:extLst>
              <a:ext uri="{FF2B5EF4-FFF2-40B4-BE49-F238E27FC236}">
                <a16:creationId xmlns:a16="http://schemas.microsoft.com/office/drawing/2014/main" id="{D5173AA3-95EF-3782-5342-DB9112CD7A9D}"/>
              </a:ext>
            </a:extLst>
          </p:cNvPr>
          <p:cNvSpPr>
            <a:spLocks noGrp="1"/>
          </p:cNvSpPr>
          <p:nvPr>
            <p:ph type="dt" sz="half" idx="10"/>
          </p:nvPr>
        </p:nvSpPr>
        <p:spPr/>
        <p:txBody>
          <a:bodyPr/>
          <a:lstStyle/>
          <a:p>
            <a:fld id="{4EF120D0-A6D4-3843-AD67-5DBE90435DA2}" type="datetime1">
              <a:rPr lang="en-IN" smtClean="0"/>
              <a:t>24/03/26</a:t>
            </a:fld>
            <a:endParaRPr lang="en-US"/>
          </a:p>
        </p:txBody>
      </p:sp>
      <p:sp>
        <p:nvSpPr>
          <p:cNvPr id="5" name="Footer Placeholder 4">
            <a:extLst>
              <a:ext uri="{FF2B5EF4-FFF2-40B4-BE49-F238E27FC236}">
                <a16:creationId xmlns:a16="http://schemas.microsoft.com/office/drawing/2014/main" id="{51CB04FA-094E-E044-4AE8-145078135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0E3738-E5DD-3B1B-57FF-4FD4CC48AEC6}"/>
              </a:ext>
            </a:extLst>
          </p:cNvPr>
          <p:cNvSpPr>
            <a:spLocks noGrp="1"/>
          </p:cNvSpPr>
          <p:nvPr>
            <p:ph type="sldNum" sz="quarter" idx="12"/>
          </p:nvPr>
        </p:nvSpPr>
        <p:spPr/>
        <p:txBody>
          <a:bodyPr/>
          <a:lstStyle/>
          <a:p>
            <a:fld id="{7C63E125-344D-9B44-AFD9-1254B00DA53F}" type="slidenum">
              <a:rPr lang="en-US" smtClean="0"/>
              <a:t>‹#›</a:t>
            </a:fld>
            <a:endParaRPr lang="en-US"/>
          </a:p>
        </p:txBody>
      </p:sp>
      <p:pic>
        <p:nvPicPr>
          <p:cNvPr id="7" name="Picture 6">
            <a:extLst>
              <a:ext uri="{FF2B5EF4-FFF2-40B4-BE49-F238E27FC236}">
                <a16:creationId xmlns:a16="http://schemas.microsoft.com/office/drawing/2014/main" id="{F80B4CAA-8C8E-5435-2ECA-F831ABC19B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39815" y="396002"/>
            <a:ext cx="560185" cy="795325"/>
          </a:xfrm>
          <a:prstGeom prst="rect">
            <a:avLst/>
          </a:prstGeom>
        </p:spPr>
      </p:pic>
    </p:spTree>
    <p:extLst>
      <p:ext uri="{BB962C8B-B14F-4D97-AF65-F5344CB8AC3E}">
        <p14:creationId xmlns:p14="http://schemas.microsoft.com/office/powerpoint/2010/main" val="2619862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18EF96-2145-1FF5-BD6C-36E728980F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39815" y="396002"/>
            <a:ext cx="560185" cy="795325"/>
          </a:xfrm>
          <a:prstGeom prst="rect">
            <a:avLst/>
          </a:prstGeom>
        </p:spPr>
      </p:pic>
    </p:spTree>
    <p:extLst>
      <p:ext uri="{BB962C8B-B14F-4D97-AF65-F5344CB8AC3E}">
        <p14:creationId xmlns:p14="http://schemas.microsoft.com/office/powerpoint/2010/main" val="4200199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Divi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A9AC-86EC-68BD-7DBB-F605B44BDDE8}"/>
              </a:ext>
            </a:extLst>
          </p:cNvPr>
          <p:cNvSpPr>
            <a:spLocks noGrp="1"/>
          </p:cNvSpPr>
          <p:nvPr>
            <p:ph type="title"/>
          </p:nvPr>
        </p:nvSpPr>
        <p:spPr>
          <a:xfrm>
            <a:off x="4492350" y="1724775"/>
            <a:ext cx="7207653" cy="972000"/>
          </a:xfrm>
        </p:spPr>
        <p:txBody>
          <a:bodyPr/>
          <a:lstStyle>
            <a:lvl1pPr>
              <a:defRPr b="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17EF238-264B-24C9-F12D-648E8C0890CA}"/>
              </a:ext>
            </a:extLst>
          </p:cNvPr>
          <p:cNvSpPr>
            <a:spLocks noGrp="1"/>
          </p:cNvSpPr>
          <p:nvPr>
            <p:ph idx="1"/>
          </p:nvPr>
        </p:nvSpPr>
        <p:spPr>
          <a:xfrm>
            <a:off x="4492350" y="2790827"/>
            <a:ext cx="7207653" cy="3149175"/>
          </a:xfrm>
        </p:spPr>
        <p:txBody>
          <a:bodyPr/>
          <a:lstStyle>
            <a:lvl1pPr marL="342904" indent="-342904">
              <a:buFont typeface="Arial" panose="020B0604020202020204" pitchFamily="34" charset="0"/>
              <a:buChar char="•"/>
              <a:defRPr>
                <a:solidFill>
                  <a:schemeClr val="bg1"/>
                </a:solidFill>
              </a:defRPr>
            </a:lvl1pPr>
            <a:lvl2pPr marL="457206" indent="0">
              <a:buNone/>
              <a:defRPr/>
            </a:lvl2pPr>
          </a:lstStyle>
          <a:p>
            <a:pPr lvl="0"/>
            <a:r>
              <a:rPr lang="en-US"/>
              <a:t>Click to edit Master text styles</a:t>
            </a:r>
          </a:p>
        </p:txBody>
      </p:sp>
      <p:sp>
        <p:nvSpPr>
          <p:cNvPr id="4" name="Date Placeholder 3">
            <a:extLst>
              <a:ext uri="{FF2B5EF4-FFF2-40B4-BE49-F238E27FC236}">
                <a16:creationId xmlns:a16="http://schemas.microsoft.com/office/drawing/2014/main" id="{D5173AA3-95EF-3782-5342-DB9112CD7A9D}"/>
              </a:ext>
            </a:extLst>
          </p:cNvPr>
          <p:cNvSpPr>
            <a:spLocks noGrp="1"/>
          </p:cNvSpPr>
          <p:nvPr>
            <p:ph type="dt" sz="half" idx="10"/>
          </p:nvPr>
        </p:nvSpPr>
        <p:spPr/>
        <p:txBody>
          <a:bodyPr/>
          <a:lstStyle/>
          <a:p>
            <a:fld id="{AB8C7A13-6F6B-44EE-9B31-5E00E7DF8877}" type="datetime1">
              <a:rPr lang="en-GB" smtClean="0"/>
              <a:t>24/03/2026</a:t>
            </a:fld>
            <a:endParaRPr lang="en-GB"/>
          </a:p>
        </p:txBody>
      </p:sp>
      <p:sp>
        <p:nvSpPr>
          <p:cNvPr id="5" name="Footer Placeholder 4">
            <a:extLst>
              <a:ext uri="{FF2B5EF4-FFF2-40B4-BE49-F238E27FC236}">
                <a16:creationId xmlns:a16="http://schemas.microsoft.com/office/drawing/2014/main" id="{51CB04FA-094E-E044-4AE8-145078135C93}"/>
              </a:ext>
            </a:extLst>
          </p:cNvPr>
          <p:cNvSpPr>
            <a:spLocks noGrp="1"/>
          </p:cNvSpPr>
          <p:nvPr>
            <p:ph type="ftr" sz="quarter" idx="11"/>
          </p:nvPr>
        </p:nvSpPr>
        <p:spPr/>
        <p:txBody>
          <a:bodyPr/>
          <a:lstStyle/>
          <a:p>
            <a:r>
              <a:rPr lang="en-GB"/>
              <a:t>‹#›‹#› ‹#›</a:t>
            </a:r>
          </a:p>
        </p:txBody>
      </p:sp>
      <p:sp>
        <p:nvSpPr>
          <p:cNvPr id="6" name="Slide Number Placeholder 5">
            <a:extLst>
              <a:ext uri="{FF2B5EF4-FFF2-40B4-BE49-F238E27FC236}">
                <a16:creationId xmlns:a16="http://schemas.microsoft.com/office/drawing/2014/main" id="{5B0E3738-E5DD-3B1B-57FF-4FD4CC48AEC6}"/>
              </a:ext>
            </a:extLst>
          </p:cNvPr>
          <p:cNvSpPr>
            <a:spLocks noGrp="1"/>
          </p:cNvSpPr>
          <p:nvPr>
            <p:ph type="sldNum" sz="quarter" idx="12"/>
          </p:nvPr>
        </p:nvSpPr>
        <p:spPr/>
        <p:txBody>
          <a:bodyPr/>
          <a:lstStyle/>
          <a:p>
            <a:endParaRPr lang="en-GB"/>
          </a:p>
        </p:txBody>
      </p:sp>
      <p:sp>
        <p:nvSpPr>
          <p:cNvPr id="10" name="Content Placeholder 9">
            <a:extLst>
              <a:ext uri="{FF2B5EF4-FFF2-40B4-BE49-F238E27FC236}">
                <a16:creationId xmlns:a16="http://schemas.microsoft.com/office/drawing/2014/main" id="{AA5B9E4E-543C-2906-A295-B884517E28E7}"/>
              </a:ext>
            </a:extLst>
          </p:cNvPr>
          <p:cNvSpPr>
            <a:spLocks noGrp="1"/>
          </p:cNvSpPr>
          <p:nvPr>
            <p:ph sz="quarter" idx="13"/>
          </p:nvPr>
        </p:nvSpPr>
        <p:spPr>
          <a:xfrm>
            <a:off x="13011150" y="287655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3" name="Group 12">
            <a:extLst>
              <a:ext uri="{FF2B5EF4-FFF2-40B4-BE49-F238E27FC236}">
                <a16:creationId xmlns:a16="http://schemas.microsoft.com/office/drawing/2014/main" id="{8B7AAD61-E369-FF4E-2F65-3AA4ECEA3BAE}"/>
              </a:ext>
            </a:extLst>
          </p:cNvPr>
          <p:cNvGrpSpPr/>
          <p:nvPr userDrawn="1"/>
        </p:nvGrpSpPr>
        <p:grpSpPr>
          <a:xfrm>
            <a:off x="0" y="2"/>
            <a:ext cx="12192000" cy="6866873"/>
            <a:chOff x="0" y="0"/>
            <a:chExt cx="12192000" cy="6866873"/>
          </a:xfrm>
        </p:grpSpPr>
        <p:sp>
          <p:nvSpPr>
            <p:cNvPr id="7" name="Rectangle 6">
              <a:extLst>
                <a:ext uri="{FF2B5EF4-FFF2-40B4-BE49-F238E27FC236}">
                  <a16:creationId xmlns:a16="http://schemas.microsoft.com/office/drawing/2014/main" id="{44A4B0A4-38C0-C6A6-7D5B-765BFB53B0CA}"/>
                </a:ext>
              </a:extLst>
            </p:cNvPr>
            <p:cNvSpPr/>
            <p:nvPr/>
          </p:nvSpPr>
          <p:spPr>
            <a:xfrm>
              <a:off x="0" y="0"/>
              <a:ext cx="12192000" cy="6858000"/>
            </a:xfrm>
            <a:prstGeom prst="rect">
              <a:avLst/>
            </a:prstGeom>
            <a:solidFill>
              <a:srgbClr val="004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solidFill>
                  <a:schemeClr val="bg2">
                    <a:lumMod val="20000"/>
                    <a:lumOff val="80000"/>
                  </a:schemeClr>
                </a:solidFill>
              </a:endParaRPr>
            </a:p>
          </p:txBody>
        </p:sp>
        <p:pic>
          <p:nvPicPr>
            <p:cNvPr id="8" name="Picture 7">
              <a:extLst>
                <a:ext uri="{FF2B5EF4-FFF2-40B4-BE49-F238E27FC236}">
                  <a16:creationId xmlns:a16="http://schemas.microsoft.com/office/drawing/2014/main" id="{BF6E87E6-9BCE-53B0-A00C-47AE5C3D3B3E}"/>
                </a:ext>
              </a:extLst>
            </p:cNvPr>
            <p:cNvPicPr>
              <a:picLocks noChangeAspect="1"/>
            </p:cNvPicPr>
            <p:nvPr/>
          </p:nvPicPr>
          <p:blipFill>
            <a:blip r:embed="rId2"/>
            <a:stretch>
              <a:fillRect/>
            </a:stretch>
          </p:blipFill>
          <p:spPr>
            <a:xfrm>
              <a:off x="0" y="0"/>
              <a:ext cx="4492347" cy="6866873"/>
            </a:xfrm>
            <a:prstGeom prst="rect">
              <a:avLst/>
            </a:prstGeom>
          </p:spPr>
        </p:pic>
      </p:grpSp>
    </p:spTree>
    <p:extLst>
      <p:ext uri="{BB962C8B-B14F-4D97-AF65-F5344CB8AC3E}">
        <p14:creationId xmlns:p14="http://schemas.microsoft.com/office/powerpoint/2010/main" val="7522354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F8CC601-0282-636F-8A0B-72044B7C9C6C}"/>
              </a:ext>
            </a:extLst>
          </p:cNvPr>
          <p:cNvSpPr>
            <a:spLocks noGrp="1"/>
          </p:cNvSpPr>
          <p:nvPr>
            <p:ph type="title"/>
          </p:nvPr>
        </p:nvSpPr>
        <p:spPr>
          <a:xfrm>
            <a:off x="648003" y="396000"/>
            <a:ext cx="9828411" cy="972000"/>
          </a:xfrm>
        </p:spPr>
        <p:txBody>
          <a:bodyPr/>
          <a:lstStyle>
            <a:lvl1pPr>
              <a:defRPr b="1">
                <a:solidFill>
                  <a:srgbClr val="007DC5"/>
                </a:solidFill>
              </a:defRPr>
            </a:lvl1pPr>
          </a:lstStyle>
          <a:p>
            <a:r>
              <a:rPr lang="en-US"/>
              <a:t>Click to edit Master title style</a:t>
            </a:r>
            <a:endParaRPr lang="en-GB"/>
          </a:p>
        </p:txBody>
      </p:sp>
      <p:pic>
        <p:nvPicPr>
          <p:cNvPr id="11" name="Picture 10">
            <a:extLst>
              <a:ext uri="{FF2B5EF4-FFF2-40B4-BE49-F238E27FC236}">
                <a16:creationId xmlns:a16="http://schemas.microsoft.com/office/drawing/2014/main" id="{94DA561B-47C6-4726-B94F-39D9C8EE63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39815" y="396002"/>
            <a:ext cx="560185" cy="795325"/>
          </a:xfrm>
          <a:prstGeom prst="rect">
            <a:avLst/>
          </a:prstGeom>
        </p:spPr>
      </p:pic>
      <p:grpSp>
        <p:nvGrpSpPr>
          <p:cNvPr id="12" name="Group 11">
            <a:extLst>
              <a:ext uri="{FF2B5EF4-FFF2-40B4-BE49-F238E27FC236}">
                <a16:creationId xmlns:a16="http://schemas.microsoft.com/office/drawing/2014/main" id="{49D392F4-3553-41B1-2D40-AA77D5014D9C}"/>
              </a:ext>
            </a:extLst>
          </p:cNvPr>
          <p:cNvGrpSpPr/>
          <p:nvPr userDrawn="1"/>
        </p:nvGrpSpPr>
        <p:grpSpPr>
          <a:xfrm>
            <a:off x="648003" y="5884412"/>
            <a:ext cx="11049797" cy="738664"/>
            <a:chOff x="647998" y="5940000"/>
            <a:chExt cx="11338284" cy="641288"/>
          </a:xfrm>
          <a:solidFill>
            <a:srgbClr val="004F71"/>
          </a:solidFill>
        </p:grpSpPr>
        <p:sp>
          <p:nvSpPr>
            <p:cNvPr id="13" name="Flowchart: Delay 12">
              <a:extLst>
                <a:ext uri="{FF2B5EF4-FFF2-40B4-BE49-F238E27FC236}">
                  <a16:creationId xmlns:a16="http://schemas.microsoft.com/office/drawing/2014/main" id="{1164EB7B-A219-388C-7FF7-268A1C18A7F3}"/>
                </a:ext>
              </a:extLst>
            </p:cNvPr>
            <p:cNvSpPr/>
            <p:nvPr/>
          </p:nvSpPr>
          <p:spPr>
            <a:xfrm>
              <a:off x="11094278" y="5940000"/>
              <a:ext cx="892004" cy="641288"/>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14" name="Rectangle 13">
              <a:extLst>
                <a:ext uri="{FF2B5EF4-FFF2-40B4-BE49-F238E27FC236}">
                  <a16:creationId xmlns:a16="http://schemas.microsoft.com/office/drawing/2014/main" id="{E1DAB80D-1B06-9D3C-E93E-C5CEA95341E5}"/>
                </a:ext>
              </a:extLst>
            </p:cNvPr>
            <p:cNvSpPr/>
            <p:nvPr/>
          </p:nvSpPr>
          <p:spPr>
            <a:xfrm>
              <a:off x="647998" y="5940000"/>
              <a:ext cx="10449493" cy="64128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grpSp>
      <p:sp>
        <p:nvSpPr>
          <p:cNvPr id="15" name="Slide Number Placeholder 6">
            <a:extLst>
              <a:ext uri="{FF2B5EF4-FFF2-40B4-BE49-F238E27FC236}">
                <a16:creationId xmlns:a16="http://schemas.microsoft.com/office/drawing/2014/main" id="{3619F67B-0AEC-E833-E4E3-FB1F000983AB}"/>
              </a:ext>
            </a:extLst>
          </p:cNvPr>
          <p:cNvSpPr txBox="1">
            <a:spLocks/>
          </p:cNvSpPr>
          <p:nvPr userDrawn="1"/>
        </p:nvSpPr>
        <p:spPr>
          <a:xfrm>
            <a:off x="11693369" y="6368677"/>
            <a:ext cx="453284" cy="365125"/>
          </a:xfrm>
          <a:prstGeom prst="rect">
            <a:avLst/>
          </a:prstGeom>
        </p:spPr>
        <p:txBody>
          <a:bodyPr vert="horz" lIns="91440" tIns="45721" rIns="91440" bIns="45721"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z="1001" smtClean="0"/>
              <a:pPr/>
              <a:t>‹#›</a:t>
            </a:fld>
            <a:endParaRPr lang="en-GB" sz="1001"/>
          </a:p>
        </p:txBody>
      </p:sp>
      <p:sp>
        <p:nvSpPr>
          <p:cNvPr id="18" name="Content Placeholder 17">
            <a:extLst>
              <a:ext uri="{FF2B5EF4-FFF2-40B4-BE49-F238E27FC236}">
                <a16:creationId xmlns:a16="http://schemas.microsoft.com/office/drawing/2014/main" id="{05032D63-959A-E3CC-0BEF-0EB2C6FC885E}"/>
              </a:ext>
            </a:extLst>
          </p:cNvPr>
          <p:cNvSpPr>
            <a:spLocks noGrp="1"/>
          </p:cNvSpPr>
          <p:nvPr>
            <p:ph sz="quarter" idx="10"/>
          </p:nvPr>
        </p:nvSpPr>
        <p:spPr>
          <a:xfrm>
            <a:off x="778438" y="5940002"/>
            <a:ext cx="10599312" cy="549275"/>
          </a:xfrm>
        </p:spPr>
        <p:txBody>
          <a:bodyPr/>
          <a:lstStyle>
            <a:lvl1pPr marL="0" indent="0">
              <a:lnSpc>
                <a:spcPct val="100000"/>
              </a:lnSpc>
              <a:spcBef>
                <a:spcPts val="0"/>
              </a:spcBef>
              <a:buNone/>
              <a:defRPr sz="1401">
                <a:solidFill>
                  <a:schemeClr val="bg1"/>
                </a:solidFill>
                <a:latin typeface="Jost" pitchFamily="2" charset="0"/>
                <a:ea typeface="Jost"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 name="Content Placeholder 5">
            <a:extLst>
              <a:ext uri="{FF2B5EF4-FFF2-40B4-BE49-F238E27FC236}">
                <a16:creationId xmlns:a16="http://schemas.microsoft.com/office/drawing/2014/main" id="{A6E16040-8C3F-FCAA-AB35-6CB214021529}"/>
              </a:ext>
            </a:extLst>
          </p:cNvPr>
          <p:cNvSpPr>
            <a:spLocks noGrp="1"/>
          </p:cNvSpPr>
          <p:nvPr>
            <p:ph idx="1"/>
          </p:nvPr>
        </p:nvSpPr>
        <p:spPr>
          <a:xfrm>
            <a:off x="648000" y="1620000"/>
            <a:ext cx="11052000" cy="4320000"/>
          </a:xfrm>
        </p:spPr>
        <p:txBody>
          <a:bodyPr/>
          <a:lstStyle/>
          <a:p>
            <a:r>
              <a:rPr lang="en-GB" sz="1801" b="1">
                <a:solidFill>
                  <a:srgbClr val="004F71"/>
                </a:solidFill>
                <a:latin typeface="Jost" pitchFamily="2" charset="0"/>
                <a:ea typeface="Jost" pitchFamily="2" charset="0"/>
              </a:rPr>
              <a:t>Bullet point Headings in Teal</a:t>
            </a:r>
          </a:p>
          <a:p>
            <a:pPr marL="622308" lvl="1"/>
            <a:r>
              <a:rPr lang="en-GB" sz="1801">
                <a:latin typeface="Jost" pitchFamily="2" charset="0"/>
                <a:ea typeface="Jost" pitchFamily="2" charset="0"/>
              </a:rPr>
              <a:t>Text underneath in </a:t>
            </a:r>
            <a:r>
              <a:rPr lang="en-GB" sz="1801" err="1">
                <a:latin typeface="Jost" pitchFamily="2" charset="0"/>
                <a:ea typeface="Jost" pitchFamily="2" charset="0"/>
              </a:rPr>
              <a:t>Jost</a:t>
            </a:r>
            <a:r>
              <a:rPr lang="en-GB" sz="1801">
                <a:latin typeface="Jost" pitchFamily="2" charset="0"/>
                <a:ea typeface="Jost" pitchFamily="2" charset="0"/>
              </a:rPr>
              <a:t> black</a:t>
            </a:r>
          </a:p>
          <a:p>
            <a:pPr marL="622308" lvl="1"/>
            <a:endParaRPr lang="en-GB" sz="1801" b="1">
              <a:latin typeface="Jost" pitchFamily="2" charset="0"/>
              <a:ea typeface="Jost" pitchFamily="2" charset="0"/>
            </a:endParaRPr>
          </a:p>
          <a:p>
            <a:pPr marL="622308" lvl="1"/>
            <a:r>
              <a:rPr lang="en-GB" sz="1801" b="1">
                <a:latin typeface="Jost" pitchFamily="2" charset="0"/>
                <a:ea typeface="Jost" pitchFamily="2" charset="0"/>
              </a:rPr>
              <a:t>Bullet point sub-headings in black</a:t>
            </a:r>
          </a:p>
          <a:p>
            <a:pPr marL="622308" lvl="2" indent="0">
              <a:buNone/>
            </a:pPr>
            <a:r>
              <a:rPr lang="en-GB">
                <a:latin typeface="Jost" pitchFamily="2" charset="0"/>
                <a:ea typeface="Jost" pitchFamily="2" charset="0"/>
              </a:rPr>
              <a:t>Companies House to be updated. Action Complete</a:t>
            </a:r>
            <a:endParaRPr lang="en-GB" sz="1600">
              <a:latin typeface="Jost" pitchFamily="2" charset="0"/>
              <a:ea typeface="Jost" pitchFamily="2" charset="0"/>
            </a:endParaRPr>
          </a:p>
          <a:p>
            <a:endParaRPr lang="en-GB"/>
          </a:p>
        </p:txBody>
      </p:sp>
    </p:spTree>
    <p:extLst>
      <p:ext uri="{BB962C8B-B14F-4D97-AF65-F5344CB8AC3E}">
        <p14:creationId xmlns:p14="http://schemas.microsoft.com/office/powerpoint/2010/main" val="14560400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0CCFA34-4B48-D926-785B-243192CC5D1E}"/>
              </a:ext>
            </a:extLst>
          </p:cNvPr>
          <p:cNvSpPr>
            <a:spLocks noGrp="1"/>
          </p:cNvSpPr>
          <p:nvPr>
            <p:ph type="dt" sz="half" idx="10"/>
          </p:nvPr>
        </p:nvSpPr>
        <p:spPr/>
        <p:txBody>
          <a:bodyPr/>
          <a:lstStyle/>
          <a:p>
            <a:fld id="{2DAF56D8-24BA-464B-9D29-F11C32D96AE9}" type="datetime1">
              <a:rPr lang="en-IN" smtClean="0"/>
              <a:t>24/03/26</a:t>
            </a:fld>
            <a:endParaRPr lang="en-US"/>
          </a:p>
        </p:txBody>
      </p:sp>
      <p:sp>
        <p:nvSpPr>
          <p:cNvPr id="4" name="Footer Placeholder 3">
            <a:extLst>
              <a:ext uri="{FF2B5EF4-FFF2-40B4-BE49-F238E27FC236}">
                <a16:creationId xmlns:a16="http://schemas.microsoft.com/office/drawing/2014/main" id="{6D573912-E3BC-96CE-E137-FB0339225F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23FF48-130E-41DF-3EE8-7A757A740981}"/>
              </a:ext>
            </a:extLst>
          </p:cNvPr>
          <p:cNvSpPr>
            <a:spLocks noGrp="1"/>
          </p:cNvSpPr>
          <p:nvPr>
            <p:ph type="sldNum" sz="quarter" idx="12"/>
          </p:nvPr>
        </p:nvSpPr>
        <p:spPr/>
        <p:txBody>
          <a:bodyPr/>
          <a:lstStyle/>
          <a:p>
            <a:fld id="{7C63E125-344D-9B44-AFD9-1254B00DA53F}" type="slidenum">
              <a:rPr lang="en-US" smtClean="0"/>
              <a:pPr/>
              <a:t>‹#›</a:t>
            </a:fld>
            <a:endParaRPr lang="en-US"/>
          </a:p>
        </p:txBody>
      </p:sp>
      <p:sp>
        <p:nvSpPr>
          <p:cNvPr id="6" name="Content Placeholder 5">
            <a:extLst>
              <a:ext uri="{FF2B5EF4-FFF2-40B4-BE49-F238E27FC236}">
                <a16:creationId xmlns:a16="http://schemas.microsoft.com/office/drawing/2014/main" id="{3CA7AB16-CD37-A061-1227-23D3843BEE49}"/>
              </a:ext>
            </a:extLst>
          </p:cNvPr>
          <p:cNvSpPr>
            <a:spLocks noGrp="1"/>
          </p:cNvSpPr>
          <p:nvPr>
            <p:ph idx="1"/>
          </p:nvPr>
        </p:nvSpPr>
        <p:spPr>
          <a:xfrm>
            <a:off x="648000" y="1620000"/>
            <a:ext cx="11052000" cy="4320000"/>
          </a:xfrm>
        </p:spPr>
        <p:txBody>
          <a:bodyPr/>
          <a:lstStyle/>
          <a:p>
            <a:r>
              <a:rPr lang="en-GB" sz="1801" b="1">
                <a:solidFill>
                  <a:srgbClr val="004F71"/>
                </a:solidFill>
                <a:latin typeface="Jost" pitchFamily="2" charset="0"/>
                <a:ea typeface="Jost" pitchFamily="2" charset="0"/>
              </a:rPr>
              <a:t>Bullet point Headings in Teal</a:t>
            </a:r>
          </a:p>
          <a:p>
            <a:pPr marL="622308" lvl="1"/>
            <a:r>
              <a:rPr lang="en-GB" sz="1801">
                <a:latin typeface="Jost" pitchFamily="2" charset="0"/>
                <a:ea typeface="Jost" pitchFamily="2" charset="0"/>
              </a:rPr>
              <a:t>Text underneath in </a:t>
            </a:r>
            <a:r>
              <a:rPr lang="en-GB" sz="1801" err="1">
                <a:latin typeface="Jost" pitchFamily="2" charset="0"/>
                <a:ea typeface="Jost" pitchFamily="2" charset="0"/>
              </a:rPr>
              <a:t>Jost</a:t>
            </a:r>
            <a:r>
              <a:rPr lang="en-GB" sz="1801">
                <a:latin typeface="Jost" pitchFamily="2" charset="0"/>
                <a:ea typeface="Jost" pitchFamily="2" charset="0"/>
              </a:rPr>
              <a:t> black</a:t>
            </a:r>
          </a:p>
          <a:p>
            <a:pPr marL="622308" lvl="1"/>
            <a:endParaRPr lang="en-GB" sz="1801" b="1">
              <a:latin typeface="Jost" pitchFamily="2" charset="0"/>
              <a:ea typeface="Jost" pitchFamily="2" charset="0"/>
            </a:endParaRPr>
          </a:p>
          <a:p>
            <a:pPr marL="622308" lvl="1"/>
            <a:r>
              <a:rPr lang="en-GB" sz="1801" b="1">
                <a:latin typeface="Jost" pitchFamily="2" charset="0"/>
                <a:ea typeface="Jost" pitchFamily="2" charset="0"/>
              </a:rPr>
              <a:t>Bullet point sub-headings in black</a:t>
            </a:r>
          </a:p>
          <a:p>
            <a:pPr marL="622308" lvl="2" indent="0">
              <a:buNone/>
            </a:pPr>
            <a:r>
              <a:rPr lang="en-GB">
                <a:latin typeface="Jost" pitchFamily="2" charset="0"/>
                <a:ea typeface="Jost" pitchFamily="2" charset="0"/>
              </a:rPr>
              <a:t>Companies House to be updated. Action Complete</a:t>
            </a:r>
            <a:endParaRPr lang="en-GB" sz="1600">
              <a:latin typeface="Jost" pitchFamily="2" charset="0"/>
              <a:ea typeface="Jost" pitchFamily="2" charset="0"/>
            </a:endParaRPr>
          </a:p>
          <a:p>
            <a:endParaRPr lang="en-GB"/>
          </a:p>
        </p:txBody>
      </p:sp>
      <p:sp>
        <p:nvSpPr>
          <p:cNvPr id="7" name="Content Placeholder 25">
            <a:extLst>
              <a:ext uri="{FF2B5EF4-FFF2-40B4-BE49-F238E27FC236}">
                <a16:creationId xmlns:a16="http://schemas.microsoft.com/office/drawing/2014/main" id="{1B1A0AEA-A270-2891-E926-8A651C89117B}"/>
              </a:ext>
            </a:extLst>
          </p:cNvPr>
          <p:cNvSpPr>
            <a:spLocks noGrp="1"/>
          </p:cNvSpPr>
          <p:nvPr>
            <p:ph sz="quarter" idx="13"/>
          </p:nvPr>
        </p:nvSpPr>
        <p:spPr>
          <a:xfrm>
            <a:off x="778437" y="5940002"/>
            <a:ext cx="10638500" cy="549275"/>
          </a:xfrm>
        </p:spPr>
        <p:txBody>
          <a:bodyPr/>
          <a:lstStyle/>
          <a:p>
            <a:r>
              <a:rPr lang="en-US" altLang="en-US" sz="1401" b="1">
                <a:solidFill>
                  <a:schemeClr val="bg1"/>
                </a:solidFill>
                <a:latin typeface="Jost" pitchFamily="2" charset="0"/>
                <a:ea typeface="Jost" pitchFamily="2" charset="0"/>
              </a:rPr>
              <a:t>Recommendation boxes in Teal</a:t>
            </a:r>
          </a:p>
        </p:txBody>
      </p:sp>
      <p:sp>
        <p:nvSpPr>
          <p:cNvPr id="8" name="Slide Number Placeholder 6">
            <a:extLst>
              <a:ext uri="{FF2B5EF4-FFF2-40B4-BE49-F238E27FC236}">
                <a16:creationId xmlns:a16="http://schemas.microsoft.com/office/drawing/2014/main" id="{0E6BF504-DB1D-63D8-B23D-E18375ABE2F5}"/>
              </a:ext>
            </a:extLst>
          </p:cNvPr>
          <p:cNvSpPr txBox="1">
            <a:spLocks/>
          </p:cNvSpPr>
          <p:nvPr userDrawn="1"/>
        </p:nvSpPr>
        <p:spPr>
          <a:xfrm>
            <a:off x="11690989" y="6380758"/>
            <a:ext cx="446974" cy="365125"/>
          </a:xfrm>
          <a:prstGeom prst="rect">
            <a:avLst/>
          </a:prstGeom>
        </p:spPr>
        <p:txBody>
          <a:bodyPr vert="horz" lIns="91440" tIns="45721" rIns="91440" bIns="45721"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z="1001" smtClean="0"/>
              <a:pPr/>
              <a:t>‹#›</a:t>
            </a:fld>
            <a:endParaRPr lang="en-GB" sz="1001"/>
          </a:p>
        </p:txBody>
      </p:sp>
      <p:sp>
        <p:nvSpPr>
          <p:cNvPr id="9" name="Title 1">
            <a:extLst>
              <a:ext uri="{FF2B5EF4-FFF2-40B4-BE49-F238E27FC236}">
                <a16:creationId xmlns:a16="http://schemas.microsoft.com/office/drawing/2014/main" id="{24607045-0F43-6554-F72E-DA185FC85165}"/>
              </a:ext>
            </a:extLst>
          </p:cNvPr>
          <p:cNvSpPr>
            <a:spLocks noGrp="1"/>
          </p:cNvSpPr>
          <p:nvPr>
            <p:ph type="title"/>
          </p:nvPr>
        </p:nvSpPr>
        <p:spPr>
          <a:xfrm>
            <a:off x="648000" y="396000"/>
            <a:ext cx="11052000" cy="972000"/>
          </a:xfrm>
        </p:spPr>
        <p:txBody>
          <a:bodyPr>
            <a:noAutofit/>
          </a:bodyPr>
          <a:lstStyle>
            <a:lvl1pPr>
              <a:defRPr b="0">
                <a:solidFill>
                  <a:schemeClr val="tx2"/>
                </a:solidFill>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8A7144C5-8A48-35FC-AEDE-EE62CE769E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39815" y="396002"/>
            <a:ext cx="560185" cy="795325"/>
          </a:xfrm>
          <a:prstGeom prst="rect">
            <a:avLst/>
          </a:prstGeom>
        </p:spPr>
      </p:pic>
    </p:spTree>
    <p:extLst>
      <p:ext uri="{BB962C8B-B14F-4D97-AF65-F5344CB8AC3E}">
        <p14:creationId xmlns:p14="http://schemas.microsoft.com/office/powerpoint/2010/main" val="405344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A704C7D-BEE0-2C03-8886-9B62A56A973D}"/>
              </a:ext>
            </a:extLst>
          </p:cNvPr>
          <p:cNvSpPr>
            <a:spLocks noGrp="1"/>
          </p:cNvSpPr>
          <p:nvPr>
            <p:ph type="dt" sz="half" idx="10"/>
          </p:nvPr>
        </p:nvSpPr>
        <p:spPr/>
        <p:txBody>
          <a:bodyPr/>
          <a:lstStyle/>
          <a:p>
            <a:fld id="{2DAF56D8-24BA-464B-9D29-F11C32D96AE9}" type="datetime1">
              <a:rPr lang="en-IN" smtClean="0"/>
              <a:t>24/03/26</a:t>
            </a:fld>
            <a:endParaRPr lang="en-US"/>
          </a:p>
        </p:txBody>
      </p:sp>
      <p:sp>
        <p:nvSpPr>
          <p:cNvPr id="4" name="Footer Placeholder 3">
            <a:extLst>
              <a:ext uri="{FF2B5EF4-FFF2-40B4-BE49-F238E27FC236}">
                <a16:creationId xmlns:a16="http://schemas.microsoft.com/office/drawing/2014/main" id="{952535CD-8B68-A311-1F9C-FD01878BD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9DBF04-84C0-C137-86E4-B0D402BF13D4}"/>
              </a:ext>
            </a:extLst>
          </p:cNvPr>
          <p:cNvSpPr>
            <a:spLocks noGrp="1"/>
          </p:cNvSpPr>
          <p:nvPr>
            <p:ph type="sldNum" sz="quarter" idx="12"/>
          </p:nvPr>
        </p:nvSpPr>
        <p:spPr/>
        <p:txBody>
          <a:bodyPr/>
          <a:lstStyle/>
          <a:p>
            <a:fld id="{7C63E125-344D-9B44-AFD9-1254B00DA53F}" type="slidenum">
              <a:rPr lang="en-US" smtClean="0"/>
              <a:pPr/>
              <a:t>‹#›</a:t>
            </a:fld>
            <a:endParaRPr lang="en-US"/>
          </a:p>
        </p:txBody>
      </p:sp>
      <p:graphicFrame>
        <p:nvGraphicFramePr>
          <p:cNvPr id="6" name="Chart 5">
            <a:extLst>
              <a:ext uri="{FF2B5EF4-FFF2-40B4-BE49-F238E27FC236}">
                <a16:creationId xmlns:a16="http://schemas.microsoft.com/office/drawing/2014/main" id="{656D65A2-34CD-2B9E-ADCA-D68E05D70E62}"/>
              </a:ext>
            </a:extLst>
          </p:cNvPr>
          <p:cNvGraphicFramePr/>
          <p:nvPr userDrawn="1">
            <p:extLst>
              <p:ext uri="{D42A27DB-BD31-4B8C-83A1-F6EECF244321}">
                <p14:modId xmlns:p14="http://schemas.microsoft.com/office/powerpoint/2010/main" val="4248559093"/>
              </p:ext>
            </p:extLst>
          </p:nvPr>
        </p:nvGraphicFramePr>
        <p:xfrm>
          <a:off x="2634346" y="1699058"/>
          <a:ext cx="6923316" cy="4492942"/>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id="{E4A92A97-5B6C-5081-9367-B8A608FABEE6}"/>
              </a:ext>
            </a:extLst>
          </p:cNvPr>
          <p:cNvSpPr>
            <a:spLocks noGrp="1"/>
          </p:cNvSpPr>
          <p:nvPr>
            <p:ph type="title"/>
          </p:nvPr>
        </p:nvSpPr>
        <p:spPr>
          <a:xfrm>
            <a:off x="648000" y="396000"/>
            <a:ext cx="11052000" cy="972000"/>
          </a:xfrm>
        </p:spPr>
        <p:txBody>
          <a:bodyPr>
            <a:noAutofit/>
          </a:bodyPr>
          <a:lstStyle>
            <a:lvl1pPr>
              <a:defRPr b="0">
                <a:solidFill>
                  <a:schemeClr val="tx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2786E2D5-473D-DC5D-DC31-BB15EB7AF7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39815" y="396002"/>
            <a:ext cx="560185" cy="795325"/>
          </a:xfrm>
          <a:prstGeom prst="rect">
            <a:avLst/>
          </a:prstGeom>
        </p:spPr>
      </p:pic>
    </p:spTree>
    <p:extLst>
      <p:ext uri="{BB962C8B-B14F-4D97-AF65-F5344CB8AC3E}">
        <p14:creationId xmlns:p14="http://schemas.microsoft.com/office/powerpoint/2010/main" val="5657394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8DAE-37A7-F7F9-3B87-DC64A768B83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FD62EAA-FC17-2368-F3EB-778D00C51774}"/>
              </a:ext>
            </a:extLst>
          </p:cNvPr>
          <p:cNvSpPr>
            <a:spLocks noGrp="1"/>
          </p:cNvSpPr>
          <p:nvPr>
            <p:ph type="dt" sz="half" idx="10"/>
          </p:nvPr>
        </p:nvSpPr>
        <p:spPr/>
        <p:txBody>
          <a:bodyPr/>
          <a:lstStyle/>
          <a:p>
            <a:fld id="{2DAF56D8-24BA-464B-9D29-F11C32D96AE9}" type="datetime1">
              <a:rPr lang="en-IN" smtClean="0"/>
              <a:t>24/03/26</a:t>
            </a:fld>
            <a:endParaRPr lang="en-US"/>
          </a:p>
        </p:txBody>
      </p:sp>
      <p:sp>
        <p:nvSpPr>
          <p:cNvPr id="4" name="Footer Placeholder 3">
            <a:extLst>
              <a:ext uri="{FF2B5EF4-FFF2-40B4-BE49-F238E27FC236}">
                <a16:creationId xmlns:a16="http://schemas.microsoft.com/office/drawing/2014/main" id="{0D2050DB-6D7C-99DF-7219-D9415B9DE3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BCE7F6-DDC0-FD49-E45D-2B7F25331B19}"/>
              </a:ext>
            </a:extLst>
          </p:cNvPr>
          <p:cNvSpPr>
            <a:spLocks noGrp="1"/>
          </p:cNvSpPr>
          <p:nvPr>
            <p:ph type="sldNum" sz="quarter" idx="12"/>
          </p:nvPr>
        </p:nvSpPr>
        <p:spPr/>
        <p:txBody>
          <a:bodyPr/>
          <a:lstStyle/>
          <a:p>
            <a:fld id="{7C63E125-344D-9B44-AFD9-1254B00DA53F}" type="slidenum">
              <a:rPr lang="en-US" smtClean="0"/>
              <a:pPr/>
              <a:t>‹#›</a:t>
            </a:fld>
            <a:endParaRPr lang="en-US"/>
          </a:p>
        </p:txBody>
      </p:sp>
      <p:graphicFrame>
        <p:nvGraphicFramePr>
          <p:cNvPr id="6" name="Content Placeholder 9">
            <a:extLst>
              <a:ext uri="{FF2B5EF4-FFF2-40B4-BE49-F238E27FC236}">
                <a16:creationId xmlns:a16="http://schemas.microsoft.com/office/drawing/2014/main" id="{CE6F756C-19E0-7619-6F8F-94837EA6C557}"/>
              </a:ext>
            </a:extLst>
          </p:cNvPr>
          <p:cNvGraphicFramePr>
            <a:graphicFrameLocks/>
          </p:cNvGraphicFramePr>
          <p:nvPr userDrawn="1">
            <p:extLst>
              <p:ext uri="{D42A27DB-BD31-4B8C-83A1-F6EECF244321}">
                <p14:modId xmlns:p14="http://schemas.microsoft.com/office/powerpoint/2010/main" val="2344269301"/>
              </p:ext>
            </p:extLst>
          </p:nvPr>
        </p:nvGraphicFramePr>
        <p:xfrm>
          <a:off x="648001" y="1623302"/>
          <a:ext cx="5900566" cy="7336908"/>
        </p:xfrm>
        <a:graphic>
          <a:graphicData uri="http://schemas.openxmlformats.org/drawingml/2006/table">
            <a:tbl>
              <a:tblPr firstRow="1" lastRow="1">
                <a:tableStyleId>{5C22544A-7EE6-4342-B048-85BDC9FD1C3A}</a:tableStyleId>
              </a:tblPr>
              <a:tblGrid>
                <a:gridCol w="1863723">
                  <a:extLst>
                    <a:ext uri="{9D8B030D-6E8A-4147-A177-3AD203B41FA5}">
                      <a16:colId xmlns:a16="http://schemas.microsoft.com/office/drawing/2014/main" val="1390111976"/>
                    </a:ext>
                  </a:extLst>
                </a:gridCol>
                <a:gridCol w="963915">
                  <a:extLst>
                    <a:ext uri="{9D8B030D-6E8A-4147-A177-3AD203B41FA5}">
                      <a16:colId xmlns:a16="http://schemas.microsoft.com/office/drawing/2014/main" val="1899833230"/>
                    </a:ext>
                  </a:extLst>
                </a:gridCol>
                <a:gridCol w="963915">
                  <a:extLst>
                    <a:ext uri="{9D8B030D-6E8A-4147-A177-3AD203B41FA5}">
                      <a16:colId xmlns:a16="http://schemas.microsoft.com/office/drawing/2014/main" val="2264777389"/>
                    </a:ext>
                  </a:extLst>
                </a:gridCol>
                <a:gridCol w="963915">
                  <a:extLst>
                    <a:ext uri="{9D8B030D-6E8A-4147-A177-3AD203B41FA5}">
                      <a16:colId xmlns:a16="http://schemas.microsoft.com/office/drawing/2014/main" val="3919308570"/>
                    </a:ext>
                  </a:extLst>
                </a:gridCol>
                <a:gridCol w="181166">
                  <a:extLst>
                    <a:ext uri="{9D8B030D-6E8A-4147-A177-3AD203B41FA5}">
                      <a16:colId xmlns:a16="http://schemas.microsoft.com/office/drawing/2014/main" val="1349751756"/>
                    </a:ext>
                  </a:extLst>
                </a:gridCol>
                <a:gridCol w="963932">
                  <a:extLst>
                    <a:ext uri="{9D8B030D-6E8A-4147-A177-3AD203B41FA5}">
                      <a16:colId xmlns:a16="http://schemas.microsoft.com/office/drawing/2014/main" val="3463768659"/>
                    </a:ext>
                  </a:extLst>
                </a:gridCol>
              </a:tblGrid>
              <a:tr h="410904">
                <a:tc rowSpan="2">
                  <a:txBody>
                    <a:bodyPr/>
                    <a:lstStyle/>
                    <a:p>
                      <a:pPr algn="ctr"/>
                      <a:endParaRPr lang="en-GB" sz="1100">
                        <a:solidFill>
                          <a:schemeClr val="tx1"/>
                        </a:solidFill>
                        <a:latin typeface="Jost" pitchFamily="2" charset="0"/>
                        <a:ea typeface="Jost" pitchFamily="2" charset="0"/>
                      </a:endParaRPr>
                    </a:p>
                  </a:txBody>
                  <a:tcPr marL="85076" marR="85076" marT="42538" marB="42538"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GB" sz="1100" b="1">
                          <a:solidFill>
                            <a:schemeClr val="bg1"/>
                          </a:solidFill>
                          <a:latin typeface="Jost" pitchFamily="2" charset="0"/>
                          <a:ea typeface="Jost" pitchFamily="2" charset="0"/>
                        </a:rPr>
                        <a:t>FY24 Q1</a:t>
                      </a:r>
                    </a:p>
                  </a:txBody>
                  <a:tcPr marL="85076" marR="85076" marT="42538" marB="425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hMerge="1">
                  <a:txBody>
                    <a:bodyPr/>
                    <a:lstStyle/>
                    <a:p>
                      <a:endParaRPr lang="en-GB">
                        <a:latin typeface="Jost" pitchFamily="2" charset="0"/>
                        <a:ea typeface="Jost"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hMerge="1">
                  <a:txBody>
                    <a:bodyPr/>
                    <a:lstStyle/>
                    <a:p>
                      <a:endParaRPr lang="en-GB">
                        <a:latin typeface="Jost" pitchFamily="2" charset="0"/>
                        <a:ea typeface="Jost"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a:txBody>
                    <a:bodyPr/>
                    <a:lstStyle/>
                    <a:p>
                      <a:pPr algn="ctr"/>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bg1"/>
                          </a:solidFill>
                          <a:latin typeface="Jost" pitchFamily="2" charset="0"/>
                          <a:ea typeface="Jost" pitchFamily="2" charset="0"/>
                        </a:rPr>
                        <a:t>FY24</a:t>
                      </a: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extLst>
                  <a:ext uri="{0D108BD9-81ED-4DB2-BD59-A6C34878D82A}">
                    <a16:rowId xmlns:a16="http://schemas.microsoft.com/office/drawing/2014/main" val="2758983632"/>
                  </a:ext>
                </a:extLst>
              </a:tr>
              <a:tr h="925254">
                <a:tc vMerge="1">
                  <a:txBody>
                    <a:bodyPr/>
                    <a:lstStyle/>
                    <a:p>
                      <a:endParaRPr lang="en-GB">
                        <a:latin typeface="Jost" pitchFamily="2" charset="0"/>
                        <a:ea typeface="Jost"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bg1"/>
                          </a:solidFill>
                          <a:latin typeface="Jost" pitchFamily="2" charset="0"/>
                          <a:ea typeface="Jost" pitchFamily="2" charset="0"/>
                        </a:rPr>
                        <a:t>Actual*</a:t>
                      </a:r>
                      <a:endParaRPr lang="en-GB" sz="1100">
                        <a:solidFill>
                          <a:schemeClr val="bg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a:txBody>
                    <a:bodyPr/>
                    <a:lstStyle/>
                    <a:p>
                      <a:pPr algn="ctr"/>
                      <a:r>
                        <a:rPr lang="en-GB" sz="1100" b="1">
                          <a:solidFill>
                            <a:schemeClr val="bg1"/>
                          </a:solidFill>
                          <a:latin typeface="Jost" pitchFamily="2" charset="0"/>
                          <a:ea typeface="Jost" pitchFamily="2" charset="0"/>
                        </a:rPr>
                        <a:t>Budget</a:t>
                      </a: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a:txBody>
                    <a:bodyPr/>
                    <a:lstStyle/>
                    <a:p>
                      <a:pPr algn="ctr"/>
                      <a:r>
                        <a:rPr lang="en-GB" sz="1100" b="1">
                          <a:solidFill>
                            <a:schemeClr val="bg1"/>
                          </a:solidFill>
                          <a:latin typeface="Jost" pitchFamily="2" charset="0"/>
                          <a:ea typeface="Jost" pitchFamily="2" charset="0"/>
                        </a:rPr>
                        <a:t>Variance</a:t>
                      </a: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tc>
                  <a:txBody>
                    <a:bodyPr/>
                    <a:lstStyle/>
                    <a:p>
                      <a:pPr algn="ctr"/>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1">
                          <a:solidFill>
                            <a:schemeClr val="bg1"/>
                          </a:solidFill>
                          <a:latin typeface="Jost" pitchFamily="2" charset="0"/>
                          <a:ea typeface="Jost" pitchFamily="2" charset="0"/>
                        </a:rPr>
                        <a:t>Total Budget</a:t>
                      </a: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C9AD6"/>
                    </a:solidFill>
                  </a:tcPr>
                </a:tc>
                <a:extLst>
                  <a:ext uri="{0D108BD9-81ED-4DB2-BD59-A6C34878D82A}">
                    <a16:rowId xmlns:a16="http://schemas.microsoft.com/office/drawing/2014/main" val="2138003591"/>
                  </a:ext>
                </a:extLst>
              </a:tr>
              <a:tr h="514350">
                <a:tc>
                  <a:txBody>
                    <a:bodyPr/>
                    <a:lstStyle/>
                    <a:p>
                      <a:pPr algn="l" rtl="0" fontAlgn="ctr"/>
                      <a:r>
                        <a:rPr lang="en-ZA" sz="1100" b="0" i="0" u="none" strike="noStrike">
                          <a:solidFill>
                            <a:schemeClr val="tx1"/>
                          </a:solidFill>
                          <a:effectLst/>
                          <a:latin typeface="Jost" pitchFamily="2" charset="0"/>
                          <a:ea typeface="Jost" pitchFamily="2" charset="0"/>
                        </a:rPr>
                        <a:t>Membership Fees</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2626336"/>
                  </a:ext>
                </a:extLst>
              </a:tr>
              <a:tr h="514350">
                <a:tc>
                  <a:txBody>
                    <a:bodyPr/>
                    <a:lstStyle/>
                    <a:p>
                      <a:pPr algn="l" rtl="0" fontAlgn="ctr"/>
                      <a:r>
                        <a:rPr lang="en-ZA" sz="1100" b="0" i="0" u="none" strike="noStrike">
                          <a:solidFill>
                            <a:schemeClr val="tx1"/>
                          </a:solidFill>
                          <a:effectLst/>
                          <a:latin typeface="Jost" pitchFamily="2" charset="0"/>
                          <a:ea typeface="Jost" pitchFamily="2" charset="0"/>
                        </a:rPr>
                        <a:t>Interest Received</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7541176"/>
                  </a:ext>
                </a:extLst>
              </a:tr>
              <a:tr h="685800">
                <a:tc>
                  <a:txBody>
                    <a:bodyPr/>
                    <a:lstStyle/>
                    <a:p>
                      <a:pPr algn="l" rtl="0" fontAlgn="ctr"/>
                      <a:r>
                        <a:rPr lang="en-GB" sz="1100" b="0" i="0" u="none" strike="noStrike">
                          <a:solidFill>
                            <a:schemeClr val="tx1"/>
                          </a:solidFill>
                          <a:effectLst/>
                          <a:latin typeface="Jost" pitchFamily="2" charset="0"/>
                          <a:ea typeface="Jost" pitchFamily="2" charset="0"/>
                        </a:rPr>
                        <a:t>Closing Surplus FY23 (**)</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7373424"/>
                  </a:ext>
                </a:extLst>
              </a:tr>
              <a:tr h="342900">
                <a:tc>
                  <a:txBody>
                    <a:bodyPr/>
                    <a:lstStyle/>
                    <a:p>
                      <a:pPr algn="l" rtl="0" fontAlgn="ctr"/>
                      <a:r>
                        <a:rPr lang="en-ZA" sz="1100" b="0" i="0" u="none" strike="noStrike">
                          <a:solidFill>
                            <a:schemeClr val="tx1"/>
                          </a:solidFill>
                          <a:effectLst/>
                          <a:latin typeface="Jost" pitchFamily="2" charset="0"/>
                          <a:ea typeface="Jost" pitchFamily="2" charset="0"/>
                        </a:rPr>
                        <a:t>Other income</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0976279"/>
                  </a:ext>
                </a:extLst>
              </a:tr>
              <a:tr h="342900">
                <a:tc>
                  <a:txBody>
                    <a:bodyPr/>
                    <a:lstStyle/>
                    <a:p>
                      <a:pPr algn="l" rtl="0" fontAlgn="ctr"/>
                      <a:r>
                        <a:rPr lang="en-ZA" sz="1100" b="1" i="0" u="none" strike="noStrike">
                          <a:solidFill>
                            <a:schemeClr val="tx1"/>
                          </a:solidFill>
                          <a:effectLst/>
                          <a:latin typeface="Jost" pitchFamily="2" charset="0"/>
                          <a:ea typeface="Jost" pitchFamily="2" charset="0"/>
                        </a:rPr>
                        <a:t>Total Income</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extLst>
                  <a:ext uri="{0D108BD9-81ED-4DB2-BD59-A6C34878D82A}">
                    <a16:rowId xmlns:a16="http://schemas.microsoft.com/office/drawing/2014/main" val="209518408"/>
                  </a:ext>
                </a:extLst>
              </a:tr>
              <a:tr h="342900">
                <a:tc>
                  <a:txBody>
                    <a:bodyPr/>
                    <a:lstStyle/>
                    <a:p>
                      <a:pPr algn="l" rtl="0" fontAlgn="ctr"/>
                      <a:r>
                        <a:rPr lang="en-ZA" sz="1100" b="0" i="0" u="none" strike="noStrike">
                          <a:solidFill>
                            <a:schemeClr val="tx1"/>
                          </a:solidFill>
                          <a:effectLst/>
                          <a:latin typeface="Jost" pitchFamily="2" charset="0"/>
                          <a:ea typeface="Jost" pitchFamily="2" charset="0"/>
                        </a:rPr>
                        <a:t> Remuneration</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0728537"/>
                  </a:ext>
                </a:extLst>
              </a:tr>
              <a:tr h="342900">
                <a:tc>
                  <a:txBody>
                    <a:bodyPr/>
                    <a:lstStyle/>
                    <a:p>
                      <a:pPr algn="l" rtl="0" fontAlgn="ctr"/>
                      <a:r>
                        <a:rPr lang="en-ZA" sz="1100" b="0" i="0" u="none" strike="noStrike">
                          <a:solidFill>
                            <a:schemeClr val="tx1"/>
                          </a:solidFill>
                          <a:effectLst/>
                          <a:latin typeface="Jost" pitchFamily="2" charset="0"/>
                          <a:ea typeface="Jost" pitchFamily="2" charset="0"/>
                        </a:rPr>
                        <a:t>Administration </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5095297"/>
                  </a:ext>
                </a:extLst>
              </a:tr>
              <a:tr h="342900">
                <a:tc>
                  <a:txBody>
                    <a:bodyPr/>
                    <a:lstStyle/>
                    <a:p>
                      <a:pPr algn="l" rtl="0" fontAlgn="ctr"/>
                      <a:r>
                        <a:rPr lang="en-ZA" sz="1100" b="0" i="0" u="none" strike="noStrike">
                          <a:solidFill>
                            <a:schemeClr val="tx1"/>
                          </a:solidFill>
                          <a:effectLst/>
                          <a:latin typeface="Jost" pitchFamily="2" charset="0"/>
                          <a:ea typeface="Jost" pitchFamily="2" charset="0"/>
                        </a:rPr>
                        <a:t>Governance </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8779672"/>
                  </a:ext>
                </a:extLst>
              </a:tr>
              <a:tr h="342900">
                <a:tc>
                  <a:txBody>
                    <a:bodyPr/>
                    <a:lstStyle/>
                    <a:p>
                      <a:pPr algn="l" rtl="0" fontAlgn="ctr"/>
                      <a:r>
                        <a:rPr lang="en-ZA" sz="1100" b="0" i="0" u="none" strike="noStrike">
                          <a:solidFill>
                            <a:schemeClr val="tx1"/>
                          </a:solidFill>
                          <a:effectLst/>
                          <a:latin typeface="Jost" pitchFamily="2" charset="0"/>
                          <a:ea typeface="Jost" pitchFamily="2" charset="0"/>
                        </a:rPr>
                        <a:t>Financial Charges</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9496408"/>
                  </a:ext>
                </a:extLst>
              </a:tr>
              <a:tr h="685800">
                <a:tc>
                  <a:txBody>
                    <a:bodyPr/>
                    <a:lstStyle/>
                    <a:p>
                      <a:pPr algn="l" rtl="0" fontAlgn="ctr"/>
                      <a:r>
                        <a:rPr lang="en-ZA" sz="1100" b="0" i="0" u="none" strike="noStrike">
                          <a:solidFill>
                            <a:schemeClr val="tx1"/>
                          </a:solidFill>
                          <a:effectLst/>
                          <a:latin typeface="Jost" pitchFamily="2" charset="0"/>
                          <a:ea typeface="Jost" pitchFamily="2" charset="0"/>
                        </a:rPr>
                        <a:t>Depreciation &amp; Amortisation</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5499313"/>
                  </a:ext>
                </a:extLst>
              </a:tr>
              <a:tr h="514350">
                <a:tc>
                  <a:txBody>
                    <a:bodyPr/>
                    <a:lstStyle/>
                    <a:p>
                      <a:pPr algn="l" rtl="0" fontAlgn="ctr"/>
                      <a:r>
                        <a:rPr lang="en-ZA" sz="1100" b="0" i="0" u="none" strike="noStrike">
                          <a:solidFill>
                            <a:schemeClr val="tx1"/>
                          </a:solidFill>
                          <a:effectLst/>
                          <a:latin typeface="Jost" pitchFamily="2" charset="0"/>
                          <a:ea typeface="Jost" pitchFamily="2" charset="0"/>
                        </a:rPr>
                        <a:t>Work Programme</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9232744"/>
                  </a:ext>
                </a:extLst>
              </a:tr>
              <a:tr h="514350">
                <a:tc>
                  <a:txBody>
                    <a:bodyPr/>
                    <a:lstStyle/>
                    <a:p>
                      <a:pPr algn="l" rtl="0" fontAlgn="ctr"/>
                      <a:r>
                        <a:rPr lang="en-ZA" sz="1100" b="1" i="0" u="none" strike="noStrike">
                          <a:solidFill>
                            <a:schemeClr val="tx1"/>
                          </a:solidFill>
                          <a:effectLst/>
                          <a:latin typeface="Jost" pitchFamily="2" charset="0"/>
                          <a:ea typeface="Jost" pitchFamily="2" charset="0"/>
                        </a:rPr>
                        <a:t>Total Expenditure</a:t>
                      </a: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975B0"/>
                    </a:solidFill>
                  </a:tcPr>
                </a:tc>
                <a:extLst>
                  <a:ext uri="{0D108BD9-81ED-4DB2-BD59-A6C34878D82A}">
                    <a16:rowId xmlns:a16="http://schemas.microsoft.com/office/drawing/2014/main" val="3595362585"/>
                  </a:ext>
                </a:extLst>
              </a:tr>
              <a:tr h="514350">
                <a:tc>
                  <a:txBody>
                    <a:bodyPr/>
                    <a:lstStyle/>
                    <a:p>
                      <a:pPr lvl="0" algn="l" rtl="0">
                        <a:buNone/>
                      </a:pPr>
                      <a:r>
                        <a:rPr lang="en-ZA" sz="1100" b="1" i="0" u="none" strike="noStrike">
                          <a:solidFill>
                            <a:schemeClr val="tx1"/>
                          </a:solidFill>
                          <a:effectLst/>
                          <a:latin typeface="Jost" pitchFamily="2" charset="0"/>
                          <a:ea typeface="Jost" pitchFamily="2" charset="0"/>
                        </a:rPr>
                        <a:t>Net Profit / (Loss)</a:t>
                      </a:r>
                      <a:endParaRPr lang="en-US" sz="1100" b="1">
                        <a:solidFill>
                          <a:schemeClr val="tx1"/>
                        </a:solidFill>
                        <a:latin typeface="Jost" pitchFamily="2" charset="0"/>
                        <a:ea typeface="Jost" pitchFamily="2" charset="0"/>
                      </a:endParaRPr>
                    </a:p>
                  </a:txBody>
                  <a:tcPr marL="66988" marR="66988"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CCBF"/>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CCBF"/>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CCBF"/>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CCBF"/>
                    </a:solid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100" b="1">
                        <a:solidFill>
                          <a:schemeClr val="tx1"/>
                        </a:solidFill>
                        <a:latin typeface="Jost" pitchFamily="2" charset="0"/>
                        <a:ea typeface="Jost" pitchFamily="2" charset="0"/>
                      </a:endParaRPr>
                    </a:p>
                  </a:txBody>
                  <a:tcPr marL="68005" marR="68005" marT="34002" marB="340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B19F"/>
                    </a:solidFill>
                  </a:tcPr>
                </a:tc>
                <a:extLst>
                  <a:ext uri="{0D108BD9-81ED-4DB2-BD59-A6C34878D82A}">
                    <a16:rowId xmlns:a16="http://schemas.microsoft.com/office/drawing/2014/main" val="1277564295"/>
                  </a:ext>
                </a:extLst>
              </a:tr>
            </a:tbl>
          </a:graphicData>
        </a:graphic>
      </p:graphicFrame>
    </p:spTree>
    <p:extLst>
      <p:ext uri="{BB962C8B-B14F-4D97-AF65-F5344CB8AC3E}">
        <p14:creationId xmlns:p14="http://schemas.microsoft.com/office/powerpoint/2010/main" val="934136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E1E6-DF62-80E7-0975-C60D47A106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EC6AB7-BC5F-FFB7-471B-EEB669232DC4}"/>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AE3E5F-D5BD-6ED2-07D2-C18136A6C3B4}"/>
              </a:ext>
            </a:extLst>
          </p:cNvPr>
          <p:cNvSpPr>
            <a:spLocks noGrp="1"/>
          </p:cNvSpPr>
          <p:nvPr>
            <p:ph type="dt" sz="half" idx="10"/>
          </p:nvPr>
        </p:nvSpPr>
        <p:spPr/>
        <p:txBody>
          <a:bodyPr/>
          <a:lstStyle/>
          <a:p>
            <a:fld id="{664F4E77-969E-47D1-A599-12E27367D20F}" type="datetimeFigureOut">
              <a:rPr lang="en-GB" smtClean="0"/>
              <a:t>24/03/2026</a:t>
            </a:fld>
            <a:endParaRPr lang="en-GB"/>
          </a:p>
        </p:txBody>
      </p:sp>
      <p:sp>
        <p:nvSpPr>
          <p:cNvPr id="5" name="Footer Placeholder 4">
            <a:extLst>
              <a:ext uri="{FF2B5EF4-FFF2-40B4-BE49-F238E27FC236}">
                <a16:creationId xmlns:a16="http://schemas.microsoft.com/office/drawing/2014/main" id="{2E13BD1D-3168-7C68-565B-EED6CB7405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2F3EB8-A0AB-1274-26DE-949F4872857F}"/>
              </a:ext>
            </a:extLst>
          </p:cNvPr>
          <p:cNvSpPr>
            <a:spLocks noGrp="1"/>
          </p:cNvSpPr>
          <p:nvPr>
            <p:ph type="sldNum" sz="quarter" idx="12"/>
          </p:nvPr>
        </p:nvSpPr>
        <p:spPr/>
        <p:txBody>
          <a:bodyPr/>
          <a:lstStyle/>
          <a:p>
            <a:fld id="{7E805DAD-C313-4ACB-93F8-9D59085A54DE}" type="slidenum">
              <a:rPr lang="en-GB" smtClean="0"/>
              <a:t>‹#›</a:t>
            </a:fld>
            <a:endParaRPr lang="en-GB"/>
          </a:p>
        </p:txBody>
      </p:sp>
    </p:spTree>
    <p:extLst>
      <p:ext uri="{BB962C8B-B14F-4D97-AF65-F5344CB8AC3E}">
        <p14:creationId xmlns:p14="http://schemas.microsoft.com/office/powerpoint/2010/main" val="861527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609600" y="363539"/>
            <a:ext cx="10972800" cy="1230485"/>
          </a:xfrm>
          <a:prstGeom prst="rect">
            <a:avLst/>
          </a:prstGeom>
        </p:spPr>
        <p:txBody>
          <a:bodyPr>
            <a:noAutofit/>
          </a:bodyPr>
          <a:lstStyle/>
          <a:p>
            <a:r>
              <a:rPr lang="en-US"/>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960668" y="1610518"/>
            <a:ext cx="6970825"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960668" y="2222067"/>
            <a:ext cx="6970825" cy="702959"/>
          </a:xfrm>
        </p:spPr>
        <p:txBody>
          <a:bodyPr>
            <a:noAutofit/>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580324" y="3143243"/>
            <a:ext cx="6139068"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580324" y="3754792"/>
            <a:ext cx="6139068" cy="702959"/>
          </a:xfrm>
        </p:spPr>
        <p:txBody>
          <a:bodyPr>
            <a:noAutofit/>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960667" y="4717060"/>
            <a:ext cx="6970823" cy="593840"/>
          </a:xfrm>
        </p:spPr>
        <p:txBody>
          <a:bodyPr anchor="b">
            <a:noAutofit/>
          </a:bodyPr>
          <a:lstStyle>
            <a:lvl1pPr marL="0" indent="0">
              <a:buNone/>
              <a:defRPr sz="2000" b="1">
                <a:latin typeface="Calibri" panose="020F0502020204030204" pitchFamily="34" charset="0"/>
                <a:cs typeface="Calibri" panose="020F0502020204030204" pitchFamily="34" charset="0"/>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960670" y="5328609"/>
            <a:ext cx="6970821" cy="702959"/>
          </a:xfrm>
        </p:spPr>
        <p:txBody>
          <a:bodyPr>
            <a:noAutofit/>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31493" y="2031154"/>
            <a:ext cx="3650910" cy="3650910"/>
          </a:xfrm>
          <a:prstGeom prst="ellipse">
            <a:avLst/>
          </a:prstGeom>
        </p:spPr>
        <p:txBody>
          <a:bodyPr/>
          <a:lstStyle/>
          <a:p>
            <a:r>
              <a:rPr lang="en-US"/>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3/24/26</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4038604" y="6356352"/>
            <a:ext cx="41148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8339141" y="6538913"/>
            <a:ext cx="3243262" cy="182562"/>
          </a:xfrm>
        </p:spPr>
        <p:txBody>
          <a:bodyPr>
            <a:noAutofit/>
          </a:bodyPr>
          <a:lstStyle>
            <a:lvl1pPr marL="0" indent="0" algn="r">
              <a:buNone/>
              <a:defRPr sz="1001">
                <a:solidFill>
                  <a:schemeClr val="bg1">
                    <a:lumMod val="65000"/>
                  </a:schemeClr>
                </a:solidFill>
                <a:latin typeface="Calibri" panose="020F0502020204030204" pitchFamily="34" charset="0"/>
                <a:cs typeface="Calibri" panose="020F0502020204030204" pitchFamily="34" charset="0"/>
              </a:defRPr>
            </a:lvl1pPr>
            <a:lvl2pPr marL="457206" indent="0">
              <a:buNone/>
              <a:defRPr/>
            </a:lvl2pPr>
            <a:lvl3pPr marL="914411" indent="0">
              <a:buNone/>
              <a:defRPr/>
            </a:lvl3pPr>
            <a:lvl4pPr marL="1371617" indent="0">
              <a:buNone/>
              <a:defRPr/>
            </a:lvl4pPr>
            <a:lvl5pPr marL="1828823" indent="0">
              <a:buNone/>
              <a:defRPr/>
            </a:lvl5pPr>
          </a:lstStyle>
          <a:p>
            <a:pPr lvl="0"/>
            <a:r>
              <a:rPr lang="en-US"/>
              <a:t>Click to edit Master text styles</a:t>
            </a:r>
          </a:p>
        </p:txBody>
      </p:sp>
    </p:spTree>
    <p:extLst>
      <p:ext uri="{BB962C8B-B14F-4D97-AF65-F5344CB8AC3E}">
        <p14:creationId xmlns:p14="http://schemas.microsoft.com/office/powerpoint/2010/main" val="29420600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65D0-936A-10AB-7DB7-C1134F1E4CEE}"/>
              </a:ext>
            </a:extLst>
          </p:cNvPr>
          <p:cNvSpPr>
            <a:spLocks noGrp="1"/>
          </p:cNvSpPr>
          <p:nvPr>
            <p:ph type="title"/>
          </p:nvPr>
        </p:nvSpPr>
        <p:spPr/>
        <p:txBody>
          <a:bodyPr>
            <a:noAutofit/>
          </a:bodyPr>
          <a:lstStyle>
            <a:lvl1pPr>
              <a:defRPr>
                <a:solidFill>
                  <a:schemeClr val="tx2"/>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8677BC-C6AC-0500-B1C2-31382FEE95BE}"/>
              </a:ext>
            </a:extLst>
          </p:cNvPr>
          <p:cNvSpPr>
            <a:spLocks noGrp="1"/>
          </p:cNvSpPr>
          <p:nvPr>
            <p:ph sz="half" idx="1"/>
          </p:nvPr>
        </p:nvSpPr>
        <p:spPr>
          <a:xfrm>
            <a:off x="648000" y="1620000"/>
            <a:ext cx="5400000" cy="43200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4365613-6649-0AE7-9DB6-6EF8C91C2217}"/>
              </a:ext>
            </a:extLst>
          </p:cNvPr>
          <p:cNvSpPr>
            <a:spLocks noGrp="1"/>
          </p:cNvSpPr>
          <p:nvPr>
            <p:ph sz="half" idx="2"/>
          </p:nvPr>
        </p:nvSpPr>
        <p:spPr>
          <a:xfrm>
            <a:off x="6300000" y="1620000"/>
            <a:ext cx="5400000" cy="432000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F31079A-BECA-553F-428C-EA1F6BD0C7C8}"/>
              </a:ext>
            </a:extLst>
          </p:cNvPr>
          <p:cNvSpPr>
            <a:spLocks noGrp="1"/>
          </p:cNvSpPr>
          <p:nvPr>
            <p:ph type="dt" sz="half" idx="10"/>
          </p:nvPr>
        </p:nvSpPr>
        <p:spPr/>
        <p:txBody>
          <a:bodyPr/>
          <a:lstStyle/>
          <a:p>
            <a:fld id="{B1A4C7E2-D828-5843-82CF-E9E26BA33D29}" type="datetime1">
              <a:rPr lang="en-IN" smtClean="0"/>
              <a:t>24/03/26</a:t>
            </a:fld>
            <a:endParaRPr lang="en-US"/>
          </a:p>
        </p:txBody>
      </p:sp>
      <p:sp>
        <p:nvSpPr>
          <p:cNvPr id="6" name="Footer Placeholder 5">
            <a:extLst>
              <a:ext uri="{FF2B5EF4-FFF2-40B4-BE49-F238E27FC236}">
                <a16:creationId xmlns:a16="http://schemas.microsoft.com/office/drawing/2014/main" id="{A8AFF22F-0510-98AD-2342-7DE7BD5286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B5198B-42F0-C8B8-23A4-67B306334CE6}"/>
              </a:ext>
            </a:extLst>
          </p:cNvPr>
          <p:cNvSpPr>
            <a:spLocks noGrp="1"/>
          </p:cNvSpPr>
          <p:nvPr>
            <p:ph type="sldNum" sz="quarter" idx="12"/>
          </p:nvPr>
        </p:nvSpPr>
        <p:spPr/>
        <p:txBody>
          <a:bodyPr/>
          <a:lstStyle/>
          <a:p>
            <a:fld id="{7C63E125-344D-9B44-AFD9-1254B00DA53F}" type="slidenum">
              <a:rPr lang="en-US" smtClean="0"/>
              <a:t>‹#›</a:t>
            </a:fld>
            <a:endParaRPr lang="en-US"/>
          </a:p>
        </p:txBody>
      </p:sp>
    </p:spTree>
    <p:extLst>
      <p:ext uri="{BB962C8B-B14F-4D97-AF65-F5344CB8AC3E}">
        <p14:creationId xmlns:p14="http://schemas.microsoft.com/office/powerpoint/2010/main" val="486053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7E88C8-FC33-59F5-2A5C-17B52A1EA3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E125DC-E315-5963-AC5A-109E52A665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1FF26E-E890-DE5A-7A6E-8EE68D0B5F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8BD1C-7149-4567-A2F1-C31FF4258DFF}" type="datetimeFigureOut">
              <a:rPr lang="en-GB" smtClean="0"/>
              <a:t>24/03/2026</a:t>
            </a:fld>
            <a:endParaRPr lang="en-GB"/>
          </a:p>
        </p:txBody>
      </p:sp>
      <p:sp>
        <p:nvSpPr>
          <p:cNvPr id="5" name="Footer Placeholder 4">
            <a:extLst>
              <a:ext uri="{FF2B5EF4-FFF2-40B4-BE49-F238E27FC236}">
                <a16:creationId xmlns:a16="http://schemas.microsoft.com/office/drawing/2014/main" id="{0DBD185F-3312-887C-246E-3D462648EB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223027-3735-40A1-BAAA-828437F5D8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416DB-BDBC-40C5-910B-8B2DC140FDB8}" type="slidenum">
              <a:rPr lang="en-GB" smtClean="0"/>
              <a:t>‹#›</a:t>
            </a:fld>
            <a:endParaRPr lang="en-GB"/>
          </a:p>
        </p:txBody>
      </p:sp>
    </p:spTree>
    <p:extLst>
      <p:ext uri="{BB962C8B-B14F-4D97-AF65-F5344CB8AC3E}">
        <p14:creationId xmlns:p14="http://schemas.microsoft.com/office/powerpoint/2010/main" val="3884861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B08B69-DBD5-7244-A41B-9AC8351F9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223176C-CDA2-D74C-B55F-6DEC9F927D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BEA9DEF-E851-E54E-9BF0-20FCFA26F1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1EAFD-890E-9942-B754-DE218AA8F807}" type="datetimeFigureOut">
              <a:rPr lang="en-US" smtClean="0"/>
              <a:t>3/24/26</a:t>
            </a:fld>
            <a:endParaRPr lang="en-US"/>
          </a:p>
        </p:txBody>
      </p:sp>
      <p:sp>
        <p:nvSpPr>
          <p:cNvPr id="5" name="Footer Placeholder 4">
            <a:extLst>
              <a:ext uri="{FF2B5EF4-FFF2-40B4-BE49-F238E27FC236}">
                <a16:creationId xmlns:a16="http://schemas.microsoft.com/office/drawing/2014/main" id="{3B0AD1CA-7348-BD45-9E88-BB7E9EDE3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0A1CC9-8DCD-9141-8B69-CCD58BC234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5366E-6555-1A46-9D3C-94EB1A4290D4}" type="slidenum">
              <a:rPr lang="en-US" smtClean="0"/>
              <a:t>‹#›</a:t>
            </a:fld>
            <a:endParaRPr lang="en-US"/>
          </a:p>
        </p:txBody>
      </p:sp>
    </p:spTree>
    <p:extLst>
      <p:ext uri="{BB962C8B-B14F-4D97-AF65-F5344CB8AC3E}">
        <p14:creationId xmlns:p14="http://schemas.microsoft.com/office/powerpoint/2010/main" val="15042591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1F5EC-EF91-F475-50BF-0A0714F35B09}"/>
              </a:ext>
            </a:extLst>
          </p:cNvPr>
          <p:cNvSpPr>
            <a:spLocks noGrp="1"/>
          </p:cNvSpPr>
          <p:nvPr>
            <p:ph type="title"/>
          </p:nvPr>
        </p:nvSpPr>
        <p:spPr>
          <a:xfrm>
            <a:off x="648000" y="396000"/>
            <a:ext cx="11052000" cy="972000"/>
          </a:xfrm>
          <a:prstGeom prst="rect">
            <a:avLst/>
          </a:prstGeom>
        </p:spPr>
        <p:txBody>
          <a:bodyPr vert="horz" lIns="0" tIns="0" rIns="0" bIns="0" rtlCol="0" anchor="b"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0C15C4-390B-C7CE-7612-CD4D2F293CEE}"/>
              </a:ext>
            </a:extLst>
          </p:cNvPr>
          <p:cNvSpPr>
            <a:spLocks noGrp="1"/>
          </p:cNvSpPr>
          <p:nvPr>
            <p:ph type="body" idx="1"/>
          </p:nvPr>
        </p:nvSpPr>
        <p:spPr>
          <a:xfrm>
            <a:off x="648000" y="1620000"/>
            <a:ext cx="11052000" cy="4320000"/>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F0364B7-002E-1903-49A3-473CCC349D7C}"/>
              </a:ext>
            </a:extLst>
          </p:cNvPr>
          <p:cNvSpPr>
            <a:spLocks noGrp="1"/>
          </p:cNvSpPr>
          <p:nvPr>
            <p:ph type="dt" sz="half" idx="2"/>
          </p:nvPr>
        </p:nvSpPr>
        <p:spPr>
          <a:xfrm>
            <a:off x="648000" y="6356352"/>
            <a:ext cx="2743200" cy="365125"/>
          </a:xfrm>
          <a:prstGeom prst="rect">
            <a:avLst/>
          </a:prstGeom>
        </p:spPr>
        <p:txBody>
          <a:bodyPr vert="horz" lIns="91440" tIns="45720" rIns="91440" bIns="45720" rtlCol="0" anchor="ctr"/>
          <a:lstStyle>
            <a:lvl1pPr algn="l">
              <a:defRPr sz="1001">
                <a:noFill/>
              </a:defRPr>
            </a:lvl1pPr>
          </a:lstStyle>
          <a:p>
            <a:fld id="{2DAF56D8-24BA-464B-9D29-F11C32D96AE9}" type="datetime1">
              <a:rPr lang="en-IN" smtClean="0"/>
              <a:t>24/03/26</a:t>
            </a:fld>
            <a:endParaRPr lang="en-US"/>
          </a:p>
        </p:txBody>
      </p:sp>
      <p:sp>
        <p:nvSpPr>
          <p:cNvPr id="5" name="Footer Placeholder 4">
            <a:extLst>
              <a:ext uri="{FF2B5EF4-FFF2-40B4-BE49-F238E27FC236}">
                <a16:creationId xmlns:a16="http://schemas.microsoft.com/office/drawing/2014/main" id="{8E5F1FB0-4979-5388-DDB3-B3F5891EFCC4}"/>
              </a:ext>
            </a:extLst>
          </p:cNvPr>
          <p:cNvSpPr>
            <a:spLocks noGrp="1"/>
          </p:cNvSpPr>
          <p:nvPr>
            <p:ph type="ftr" sz="quarter" idx="3"/>
          </p:nvPr>
        </p:nvSpPr>
        <p:spPr>
          <a:xfrm>
            <a:off x="7585203" y="6356352"/>
            <a:ext cx="4114800" cy="365125"/>
          </a:xfrm>
          <a:prstGeom prst="rect">
            <a:avLst/>
          </a:prstGeom>
        </p:spPr>
        <p:txBody>
          <a:bodyPr vert="horz" lIns="91440" tIns="45720" rIns="91440" bIns="45720" rtlCol="0" anchor="ctr"/>
          <a:lstStyle>
            <a:lvl1pPr algn="ctr">
              <a:defRPr sz="1001">
                <a:noFill/>
              </a:defRPr>
            </a:lvl1pPr>
          </a:lstStyle>
          <a:p>
            <a:endParaRPr lang="en-US"/>
          </a:p>
        </p:txBody>
      </p:sp>
      <p:sp>
        <p:nvSpPr>
          <p:cNvPr id="6" name="Slide Number Placeholder 5">
            <a:extLst>
              <a:ext uri="{FF2B5EF4-FFF2-40B4-BE49-F238E27FC236}">
                <a16:creationId xmlns:a16="http://schemas.microsoft.com/office/drawing/2014/main" id="{B7E2FE5A-863B-795E-F4A8-AF8DA39E16AC}"/>
              </a:ext>
            </a:extLst>
          </p:cNvPr>
          <p:cNvSpPr>
            <a:spLocks noGrp="1"/>
          </p:cNvSpPr>
          <p:nvPr>
            <p:ph type="sldNum" sz="quarter" idx="4"/>
          </p:nvPr>
        </p:nvSpPr>
        <p:spPr>
          <a:xfrm>
            <a:off x="4724400" y="6356352"/>
            <a:ext cx="2743200" cy="365125"/>
          </a:xfrm>
          <a:prstGeom prst="rect">
            <a:avLst/>
          </a:prstGeom>
        </p:spPr>
        <p:txBody>
          <a:bodyPr vert="horz" lIns="91440" tIns="45720" rIns="91440" bIns="45720" rtlCol="0" anchor="ctr"/>
          <a:lstStyle>
            <a:lvl1pPr algn="ctr">
              <a:defRPr sz="1001">
                <a:solidFill>
                  <a:schemeClr val="bg1">
                    <a:lumMod val="50000"/>
                  </a:schemeClr>
                </a:solidFill>
              </a:defRPr>
            </a:lvl1pPr>
          </a:lstStyle>
          <a:p>
            <a:fld id="{7C63E125-344D-9B44-AFD9-1254B00DA53F}" type="slidenum">
              <a:rPr lang="en-US" smtClean="0"/>
              <a:pPr/>
              <a:t>‹#›</a:t>
            </a:fld>
            <a:endParaRPr lang="en-US"/>
          </a:p>
        </p:txBody>
      </p:sp>
    </p:spTree>
    <p:extLst>
      <p:ext uri="{BB962C8B-B14F-4D97-AF65-F5344CB8AC3E}">
        <p14:creationId xmlns:p14="http://schemas.microsoft.com/office/powerpoint/2010/main" val="242753089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defTabSz="914411"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201"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3">
          <p15:clr>
            <a:srgbClr val="F26B43"/>
          </p15:clr>
        </p15:guide>
        <p15:guide id="2" pos="3840">
          <p15:clr>
            <a:srgbClr val="F26B43"/>
          </p15:clr>
        </p15:guide>
        <p15:guide id="3" pos="405">
          <p15:clr>
            <a:srgbClr val="F26B43"/>
          </p15:clr>
        </p15:guide>
        <p15:guide id="4" pos="7374">
          <p15:clr>
            <a:srgbClr val="F26B43"/>
          </p15:clr>
        </p15:guide>
        <p15:guide id="5" orient="horz" pos="236">
          <p15:clr>
            <a:srgbClr val="F26B43"/>
          </p15:clr>
        </p15:guide>
        <p15:guide id="6" orient="horz" pos="37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slide" Target="slide35.xml"/><Relationship Id="rId2" Type="http://schemas.openxmlformats.org/officeDocument/2006/relationships/slide" Target="slide3.xml"/><Relationship Id="rId1" Type="http://schemas.openxmlformats.org/officeDocument/2006/relationships/slideLayout" Target="../slideLayouts/slideLayout27.xml"/><Relationship Id="rId6" Type="http://schemas.openxmlformats.org/officeDocument/2006/relationships/slide" Target="slide7.xml"/><Relationship Id="rId11" Type="http://schemas.openxmlformats.org/officeDocument/2006/relationships/image" Target="../media/image8.png"/><Relationship Id="rId5" Type="http://schemas.openxmlformats.org/officeDocument/2006/relationships/image" Target="../media/image5.png"/><Relationship Id="rId15" Type="http://schemas.openxmlformats.org/officeDocument/2006/relationships/image" Target="../media/image10.png"/><Relationship Id="rId10" Type="http://schemas.openxmlformats.org/officeDocument/2006/relationships/slide" Target="slide23.xml"/><Relationship Id="rId4" Type="http://schemas.openxmlformats.org/officeDocument/2006/relationships/slide" Target="slide13.xml"/><Relationship Id="rId9" Type="http://schemas.openxmlformats.org/officeDocument/2006/relationships/image" Target="../media/image7.png"/><Relationship Id="rId14" Type="http://schemas.openxmlformats.org/officeDocument/2006/relationships/slide" Target="slide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0.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3.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4.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mailto:pbaruya@futurecoal.org" TargetMode="External"/><Relationship Id="rId7"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hyperlink" Target="https://www.youtube.com/user/worldcoal" TargetMode="External"/><Relationship Id="rId5" Type="http://schemas.openxmlformats.org/officeDocument/2006/relationships/hyperlink" Target="https://www.linkedin.com/company/futurecoal-global-alliance/" TargetMode="External"/><Relationship Id="rId4" Type="http://schemas.openxmlformats.org/officeDocument/2006/relationships/hyperlink" Target="http://www.futurecoal.org/" TargetMode="External"/><Relationship Id="rId9"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14446B5-FF35-2C11-04A2-643CBA58F894}"/>
              </a:ext>
            </a:extLst>
          </p:cNvPr>
          <p:cNvSpPr>
            <a:spLocks noGrp="1"/>
          </p:cNvSpPr>
          <p:nvPr>
            <p:ph type="sldNum" sz="quarter" idx="12"/>
          </p:nvPr>
        </p:nvSpPr>
        <p:spPr/>
        <p:txBody>
          <a:bodyPr/>
          <a:lstStyle/>
          <a:p>
            <a:fld id="{B563A02B-979D-4B21-863E-D737CCAFAB82}" type="slidenum">
              <a:rPr lang="en-GB" smtClean="0"/>
              <a:t>1</a:t>
            </a:fld>
            <a:endParaRPr lang="en-GB"/>
          </a:p>
        </p:txBody>
      </p:sp>
      <p:sp>
        <p:nvSpPr>
          <p:cNvPr id="2" name="object 2"/>
          <p:cNvSpPr txBox="1">
            <a:spLocks noGrp="1"/>
          </p:cNvSpPr>
          <p:nvPr>
            <p:ph type="ctrTitle"/>
          </p:nvPr>
        </p:nvSpPr>
        <p:spPr>
          <a:xfrm>
            <a:off x="648000" y="3982669"/>
            <a:ext cx="10080000" cy="2131046"/>
          </a:xfrm>
          <a:prstGeom prst="rect">
            <a:avLst/>
          </a:prstGeom>
        </p:spPr>
        <p:txBody>
          <a:bodyPr vert="horz" wrap="square" lIns="0" tIns="7316" rIns="0" bIns="0" rtlCol="0" anchor="ctr">
            <a:spAutoFit/>
          </a:bodyPr>
          <a:lstStyle/>
          <a:p>
            <a:pPr marL="7620">
              <a:lnSpc>
                <a:spcPct val="100000"/>
              </a:lnSpc>
              <a:spcBef>
                <a:spcPts val="58"/>
              </a:spcBef>
            </a:pPr>
            <a:br>
              <a:rPr lang="en-US" sz="3600" b="1" spc="69" dirty="0">
                <a:latin typeface="Corbel"/>
              </a:rPr>
            </a:br>
            <a:br>
              <a:rPr lang="en-US" sz="3600" b="1" spc="69" dirty="0">
                <a:latin typeface="Corbel"/>
              </a:rPr>
            </a:br>
            <a:r>
              <a:rPr lang="en-US" sz="3600" spc="69" dirty="0">
                <a:solidFill>
                  <a:srgbClr val="004F70"/>
                </a:solidFill>
                <a:latin typeface="Arial" panose="020B0604020202020204" pitchFamily="34" charset="0"/>
                <a:cs typeface="Arial" panose="020B0604020202020204" pitchFamily="34" charset="0"/>
              </a:rPr>
              <a:t>FutureCoal Comms Slide Deck</a:t>
            </a:r>
            <a:br>
              <a:rPr lang="en-US" sz="4000" spc="69" dirty="0">
                <a:latin typeface="Arial" panose="020B0604020202020204" pitchFamily="34" charset="0"/>
                <a:cs typeface="Arial" panose="020B0604020202020204" pitchFamily="34" charset="0"/>
              </a:rPr>
            </a:br>
            <a:endParaRPr lang="en-US" spc="73" dirty="0">
              <a:latin typeface="Arial" panose="020B0604020202020204" pitchFamily="34" charset="0"/>
              <a:ea typeface="Microsoft Sans Serif"/>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ction="ppaction://hlinksldjump"/>
            <a:extLst>
              <a:ext uri="{FF2B5EF4-FFF2-40B4-BE49-F238E27FC236}">
                <a16:creationId xmlns:a16="http://schemas.microsoft.com/office/drawing/2014/main" id="{8BC2AABC-EF0A-2A46-2E68-A5D2D14C759E}"/>
              </a:ext>
            </a:extLst>
          </p:cNvPr>
          <p:cNvPicPr>
            <a:picLocks noChangeAspect="1"/>
          </p:cNvPicPr>
          <p:nvPr/>
        </p:nvPicPr>
        <p:blipFill>
          <a:blip r:embed="rId3"/>
          <a:stretch>
            <a:fillRect/>
          </a:stretch>
        </p:blipFill>
        <p:spPr>
          <a:xfrm>
            <a:off x="785962" y="1395856"/>
            <a:ext cx="2943733" cy="1642569"/>
          </a:xfrm>
          <a:prstGeom prst="rect">
            <a:avLst/>
          </a:prstGeom>
        </p:spPr>
      </p:pic>
      <p:sp>
        <p:nvSpPr>
          <p:cNvPr id="3" name="Title 4">
            <a:extLst>
              <a:ext uri="{FF2B5EF4-FFF2-40B4-BE49-F238E27FC236}">
                <a16:creationId xmlns:a16="http://schemas.microsoft.com/office/drawing/2014/main" id="{2D334204-F0F6-9E14-8E47-5098CAD9A43A}"/>
              </a:ext>
            </a:extLst>
          </p:cNvPr>
          <p:cNvSpPr txBox="1">
            <a:spLocks/>
          </p:cNvSpPr>
          <p:nvPr/>
        </p:nvSpPr>
        <p:spPr>
          <a:xfrm>
            <a:off x="785962" y="545612"/>
            <a:ext cx="4753119"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Contents</a:t>
            </a:r>
          </a:p>
        </p:txBody>
      </p:sp>
      <p:pic>
        <p:nvPicPr>
          <p:cNvPr id="4" name="Picture 3">
            <a:hlinkClick r:id="rId4" action="ppaction://hlinksldjump"/>
            <a:extLst>
              <a:ext uri="{FF2B5EF4-FFF2-40B4-BE49-F238E27FC236}">
                <a16:creationId xmlns:a16="http://schemas.microsoft.com/office/drawing/2014/main" id="{0651952A-105D-C86B-D14C-EBC6347FC2EF}"/>
              </a:ext>
            </a:extLst>
          </p:cNvPr>
          <p:cNvPicPr>
            <a:picLocks noChangeAspect="1"/>
          </p:cNvPicPr>
          <p:nvPr/>
        </p:nvPicPr>
        <p:blipFill>
          <a:blip r:embed="rId5"/>
          <a:stretch>
            <a:fillRect/>
          </a:stretch>
        </p:blipFill>
        <p:spPr>
          <a:xfrm>
            <a:off x="7996101" y="1371796"/>
            <a:ext cx="2909701" cy="1633019"/>
          </a:xfrm>
          <a:prstGeom prst="rect">
            <a:avLst/>
          </a:prstGeom>
        </p:spPr>
      </p:pic>
      <p:pic>
        <p:nvPicPr>
          <p:cNvPr id="5" name="Picture 4">
            <a:hlinkClick r:id="rId6" action="ppaction://hlinksldjump"/>
            <a:extLst>
              <a:ext uri="{FF2B5EF4-FFF2-40B4-BE49-F238E27FC236}">
                <a16:creationId xmlns:a16="http://schemas.microsoft.com/office/drawing/2014/main" id="{8D9E89A0-7B21-2F89-8749-6F13F5E3191D}"/>
              </a:ext>
            </a:extLst>
          </p:cNvPr>
          <p:cNvPicPr>
            <a:picLocks noChangeAspect="1"/>
          </p:cNvPicPr>
          <p:nvPr/>
        </p:nvPicPr>
        <p:blipFill>
          <a:blip r:embed="rId7"/>
          <a:stretch>
            <a:fillRect/>
          </a:stretch>
        </p:blipFill>
        <p:spPr>
          <a:xfrm>
            <a:off x="4390085" y="1395856"/>
            <a:ext cx="2945626" cy="1642569"/>
          </a:xfrm>
          <a:prstGeom prst="rect">
            <a:avLst/>
          </a:prstGeom>
        </p:spPr>
      </p:pic>
      <p:pic>
        <p:nvPicPr>
          <p:cNvPr id="6" name="Picture 5">
            <a:hlinkClick r:id="rId8" action="ppaction://hlinksldjump"/>
            <a:extLst>
              <a:ext uri="{FF2B5EF4-FFF2-40B4-BE49-F238E27FC236}">
                <a16:creationId xmlns:a16="http://schemas.microsoft.com/office/drawing/2014/main" id="{B574AA98-D979-FD6B-A159-1D0BC2A9287B}"/>
              </a:ext>
            </a:extLst>
          </p:cNvPr>
          <p:cNvPicPr>
            <a:picLocks noChangeAspect="1"/>
          </p:cNvPicPr>
          <p:nvPr/>
        </p:nvPicPr>
        <p:blipFill>
          <a:blip r:embed="rId9"/>
          <a:stretch>
            <a:fillRect/>
          </a:stretch>
        </p:blipFill>
        <p:spPr>
          <a:xfrm>
            <a:off x="790162" y="3248199"/>
            <a:ext cx="2942341" cy="1642569"/>
          </a:xfrm>
          <a:prstGeom prst="rect">
            <a:avLst/>
          </a:prstGeom>
        </p:spPr>
      </p:pic>
      <p:pic>
        <p:nvPicPr>
          <p:cNvPr id="7" name="Picture 6">
            <a:hlinkClick r:id="rId10" action="ppaction://hlinksldjump"/>
            <a:extLst>
              <a:ext uri="{FF2B5EF4-FFF2-40B4-BE49-F238E27FC236}">
                <a16:creationId xmlns:a16="http://schemas.microsoft.com/office/drawing/2014/main" id="{3B47D4AE-11B1-2162-B6BC-255C78409624}"/>
              </a:ext>
            </a:extLst>
          </p:cNvPr>
          <p:cNvPicPr>
            <a:picLocks noChangeAspect="1"/>
          </p:cNvPicPr>
          <p:nvPr/>
        </p:nvPicPr>
        <p:blipFill>
          <a:blip r:embed="rId11"/>
          <a:stretch>
            <a:fillRect/>
          </a:stretch>
        </p:blipFill>
        <p:spPr>
          <a:xfrm>
            <a:off x="4394285" y="3248200"/>
            <a:ext cx="2944721" cy="1642569"/>
          </a:xfrm>
          <a:prstGeom prst="rect">
            <a:avLst/>
          </a:prstGeom>
        </p:spPr>
      </p:pic>
      <p:pic>
        <p:nvPicPr>
          <p:cNvPr id="8" name="Picture 7">
            <a:hlinkClick r:id="rId12" action="ppaction://hlinksldjump"/>
            <a:extLst>
              <a:ext uri="{FF2B5EF4-FFF2-40B4-BE49-F238E27FC236}">
                <a16:creationId xmlns:a16="http://schemas.microsoft.com/office/drawing/2014/main" id="{88F70C27-9FFA-E3DC-9DC7-C52C11827A97}"/>
              </a:ext>
            </a:extLst>
          </p:cNvPr>
          <p:cNvPicPr>
            <a:picLocks noChangeAspect="1"/>
          </p:cNvPicPr>
          <p:nvPr/>
        </p:nvPicPr>
        <p:blipFill>
          <a:blip r:embed="rId13"/>
          <a:stretch>
            <a:fillRect/>
          </a:stretch>
        </p:blipFill>
        <p:spPr>
          <a:xfrm>
            <a:off x="8000301" y="3252973"/>
            <a:ext cx="2905501" cy="1633019"/>
          </a:xfrm>
          <a:prstGeom prst="rect">
            <a:avLst/>
          </a:prstGeom>
        </p:spPr>
      </p:pic>
      <p:pic>
        <p:nvPicPr>
          <p:cNvPr id="9" name="Picture 8">
            <a:hlinkClick r:id="rId14" action="ppaction://hlinksldjump"/>
            <a:extLst>
              <a:ext uri="{FF2B5EF4-FFF2-40B4-BE49-F238E27FC236}">
                <a16:creationId xmlns:a16="http://schemas.microsoft.com/office/drawing/2014/main" id="{C91C24FD-E83C-7031-0DAF-0CDBFD4A8999}"/>
              </a:ext>
            </a:extLst>
          </p:cNvPr>
          <p:cNvPicPr>
            <a:picLocks noChangeAspect="1"/>
          </p:cNvPicPr>
          <p:nvPr/>
        </p:nvPicPr>
        <p:blipFill>
          <a:blip r:embed="rId15"/>
          <a:stretch>
            <a:fillRect/>
          </a:stretch>
        </p:blipFill>
        <p:spPr>
          <a:xfrm>
            <a:off x="787354" y="5100542"/>
            <a:ext cx="2942341" cy="1636751"/>
          </a:xfrm>
          <a:prstGeom prst="rect">
            <a:avLst/>
          </a:prstGeom>
        </p:spPr>
      </p:pic>
    </p:spTree>
    <p:extLst>
      <p:ext uri="{BB962C8B-B14F-4D97-AF65-F5344CB8AC3E}">
        <p14:creationId xmlns:p14="http://schemas.microsoft.com/office/powerpoint/2010/main" val="3473064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50329" y="2424527"/>
            <a:ext cx="5001850" cy="561385"/>
          </a:xfrm>
          <a:prstGeom prst="rect">
            <a:avLst/>
          </a:prstGeom>
        </p:spPr>
        <p:txBody>
          <a:bodyPr vert="horz" wrap="square" lIns="0" tIns="7316" rIns="0" bIns="0" rtlCol="0" anchor="ctr">
            <a:spAutoFit/>
          </a:bodyPr>
          <a:lstStyle/>
          <a:p>
            <a:pPr marL="7701">
              <a:lnSpc>
                <a:spcPct val="100000"/>
              </a:lnSpc>
              <a:spcBef>
                <a:spcPts val="58"/>
              </a:spcBef>
            </a:pPr>
            <a:r>
              <a:rPr lang="en-US" sz="3600" b="1" spc="69" dirty="0">
                <a:latin typeface="Arial" panose="020B0604020202020204" pitchFamily="34" charset="0"/>
                <a:ea typeface="Jost" pitchFamily="2" charset="0"/>
                <a:cs typeface="Arial" panose="020B0604020202020204" pitchFamily="34" charset="0"/>
              </a:rPr>
              <a:t>Who is FutureCoal? </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3</a:t>
            </a:fld>
            <a:endParaRPr lang="en-GB"/>
          </a:p>
        </p:txBody>
      </p:sp>
    </p:spTree>
    <p:extLst>
      <p:ext uri="{BB962C8B-B14F-4D97-AF65-F5344CB8AC3E}">
        <p14:creationId xmlns:p14="http://schemas.microsoft.com/office/powerpoint/2010/main" val="3584014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42"/>
          <p:cNvSpPr>
            <a:spLocks/>
          </p:cNvSpPr>
          <p:nvPr/>
        </p:nvSpPr>
        <p:spPr bwMode="auto">
          <a:xfrm>
            <a:off x="-2747" y="2199240"/>
            <a:ext cx="12197494" cy="359975"/>
          </a:xfrm>
          <a:custGeom>
            <a:avLst/>
            <a:gdLst>
              <a:gd name="T0" fmla="*/ 3833 w 3833"/>
              <a:gd name="T1" fmla="*/ 14 h 1562"/>
              <a:gd name="T2" fmla="*/ 1685 w 3833"/>
              <a:gd name="T3" fmla="*/ 135 h 1562"/>
              <a:gd name="T4" fmla="*/ 2350 w 3833"/>
              <a:gd name="T5" fmla="*/ 252 h 1562"/>
              <a:gd name="T6" fmla="*/ 2623 w 3833"/>
              <a:gd name="T7" fmla="*/ 678 h 1562"/>
              <a:gd name="T8" fmla="*/ 0 w 3833"/>
              <a:gd name="T9" fmla="*/ 1562 h 1562"/>
              <a:gd name="T10" fmla="*/ 0 w 3833"/>
              <a:gd name="T11" fmla="*/ 838 h 1562"/>
              <a:gd name="T12" fmla="*/ 1337 w 3833"/>
              <a:gd name="T13" fmla="*/ 625 h 1562"/>
              <a:gd name="T14" fmla="*/ 2098 w 3833"/>
              <a:gd name="T15" fmla="*/ 350 h 1562"/>
              <a:gd name="T16" fmla="*/ 1185 w 3833"/>
              <a:gd name="T17" fmla="*/ 168 h 1562"/>
              <a:gd name="T18" fmla="*/ 2194 w 3833"/>
              <a:gd name="T19" fmla="*/ 74 h 1562"/>
              <a:gd name="T20" fmla="*/ 3833 w 3833"/>
              <a:gd name="T21" fmla="*/ 0 h 1562"/>
              <a:gd name="T22" fmla="*/ 3833 w 3833"/>
              <a:gd name="T23" fmla="*/ 14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3" h="1562">
                <a:moveTo>
                  <a:pt x="3833" y="14"/>
                </a:moveTo>
                <a:cubicBezTo>
                  <a:pt x="3833" y="14"/>
                  <a:pt x="1920" y="93"/>
                  <a:pt x="1685" y="135"/>
                </a:cubicBezTo>
                <a:cubicBezTo>
                  <a:pt x="1449" y="177"/>
                  <a:pt x="2033" y="220"/>
                  <a:pt x="2350" y="252"/>
                </a:cubicBezTo>
                <a:cubicBezTo>
                  <a:pt x="2667" y="284"/>
                  <a:pt x="3417" y="419"/>
                  <a:pt x="2623" y="678"/>
                </a:cubicBezTo>
                <a:cubicBezTo>
                  <a:pt x="1830" y="938"/>
                  <a:pt x="1381" y="816"/>
                  <a:pt x="0" y="1562"/>
                </a:cubicBezTo>
                <a:cubicBezTo>
                  <a:pt x="0" y="838"/>
                  <a:pt x="0" y="838"/>
                  <a:pt x="0" y="838"/>
                </a:cubicBezTo>
                <a:cubicBezTo>
                  <a:pt x="0" y="838"/>
                  <a:pt x="956" y="676"/>
                  <a:pt x="1337" y="625"/>
                </a:cubicBezTo>
                <a:cubicBezTo>
                  <a:pt x="1717" y="573"/>
                  <a:pt x="2295" y="444"/>
                  <a:pt x="2098" y="350"/>
                </a:cubicBezTo>
                <a:cubicBezTo>
                  <a:pt x="1902" y="256"/>
                  <a:pt x="1111" y="230"/>
                  <a:pt x="1185" y="168"/>
                </a:cubicBezTo>
                <a:cubicBezTo>
                  <a:pt x="1244" y="120"/>
                  <a:pt x="1471" y="101"/>
                  <a:pt x="2194" y="74"/>
                </a:cubicBezTo>
                <a:cubicBezTo>
                  <a:pt x="2917" y="46"/>
                  <a:pt x="3833" y="0"/>
                  <a:pt x="3833" y="0"/>
                </a:cubicBezTo>
                <a:lnTo>
                  <a:pt x="383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04407" y="1113412"/>
            <a:ext cx="12372606" cy="5663541"/>
            <a:chOff x="-104843" y="1188726"/>
            <a:chExt cx="12373474" cy="5663937"/>
          </a:xfrm>
        </p:grpSpPr>
        <p:grpSp>
          <p:nvGrpSpPr>
            <p:cNvPr id="9" name="Group 8"/>
            <p:cNvGrpSpPr/>
            <p:nvPr/>
          </p:nvGrpSpPr>
          <p:grpSpPr>
            <a:xfrm>
              <a:off x="-104843" y="2278966"/>
              <a:ext cx="12373474" cy="4573697"/>
              <a:chOff x="-104843" y="2278966"/>
              <a:chExt cx="12373474" cy="4573697"/>
            </a:xfrm>
          </p:grpSpPr>
          <p:sp>
            <p:nvSpPr>
              <p:cNvPr id="58" name="Freeform 43"/>
              <p:cNvSpPr>
                <a:spLocks/>
              </p:cNvSpPr>
              <p:nvPr/>
            </p:nvSpPr>
            <p:spPr bwMode="auto">
              <a:xfrm>
                <a:off x="-91977" y="2278966"/>
                <a:ext cx="12360608" cy="4459847"/>
              </a:xfrm>
              <a:custGeom>
                <a:avLst/>
                <a:gdLst>
                  <a:gd name="T0" fmla="*/ 3833 w 3833"/>
                  <a:gd name="T1" fmla="*/ 12 h 1519"/>
                  <a:gd name="T2" fmla="*/ 1685 w 3833"/>
                  <a:gd name="T3" fmla="*/ 131 h 1519"/>
                  <a:gd name="T4" fmla="*/ 2350 w 3833"/>
                  <a:gd name="T5" fmla="*/ 256 h 1519"/>
                  <a:gd name="T6" fmla="*/ 2623 w 3833"/>
                  <a:gd name="T7" fmla="*/ 660 h 1519"/>
                  <a:gd name="T8" fmla="*/ 0 w 3833"/>
                  <a:gd name="T9" fmla="*/ 1519 h 1519"/>
                  <a:gd name="T10" fmla="*/ 0 w 3833"/>
                  <a:gd name="T11" fmla="*/ 865 h 1519"/>
                  <a:gd name="T12" fmla="*/ 1349 w 3833"/>
                  <a:gd name="T13" fmla="*/ 636 h 1519"/>
                  <a:gd name="T14" fmla="*/ 2111 w 3833"/>
                  <a:gd name="T15" fmla="*/ 346 h 1519"/>
                  <a:gd name="T16" fmla="*/ 1195 w 3833"/>
                  <a:gd name="T17" fmla="*/ 167 h 1519"/>
                  <a:gd name="T18" fmla="*/ 2194 w 3833"/>
                  <a:gd name="T19" fmla="*/ 74 h 1519"/>
                  <a:gd name="T20" fmla="*/ 3833 w 3833"/>
                  <a:gd name="T21" fmla="*/ 0 h 1519"/>
                  <a:gd name="T22" fmla="*/ 3833 w 3833"/>
                  <a:gd name="T23" fmla="*/ 12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3" h="1519">
                    <a:moveTo>
                      <a:pt x="3833" y="12"/>
                    </a:moveTo>
                    <a:cubicBezTo>
                      <a:pt x="3833" y="12"/>
                      <a:pt x="1920" y="90"/>
                      <a:pt x="1685" y="131"/>
                    </a:cubicBezTo>
                    <a:cubicBezTo>
                      <a:pt x="1423" y="177"/>
                      <a:pt x="2033" y="224"/>
                      <a:pt x="2350" y="256"/>
                    </a:cubicBezTo>
                    <a:cubicBezTo>
                      <a:pt x="2667" y="288"/>
                      <a:pt x="3374" y="423"/>
                      <a:pt x="2623" y="660"/>
                    </a:cubicBezTo>
                    <a:cubicBezTo>
                      <a:pt x="1826" y="911"/>
                      <a:pt x="1484" y="766"/>
                      <a:pt x="0" y="1519"/>
                    </a:cubicBezTo>
                    <a:cubicBezTo>
                      <a:pt x="0" y="865"/>
                      <a:pt x="0" y="865"/>
                      <a:pt x="0" y="865"/>
                    </a:cubicBezTo>
                    <a:cubicBezTo>
                      <a:pt x="0" y="865"/>
                      <a:pt x="968" y="687"/>
                      <a:pt x="1349" y="636"/>
                    </a:cubicBezTo>
                    <a:cubicBezTo>
                      <a:pt x="1730" y="585"/>
                      <a:pt x="2307" y="440"/>
                      <a:pt x="2111" y="346"/>
                    </a:cubicBezTo>
                    <a:cubicBezTo>
                      <a:pt x="1915" y="252"/>
                      <a:pt x="1121" y="229"/>
                      <a:pt x="1195" y="167"/>
                    </a:cubicBezTo>
                    <a:cubicBezTo>
                      <a:pt x="1253" y="119"/>
                      <a:pt x="1471" y="101"/>
                      <a:pt x="2194" y="74"/>
                    </a:cubicBezTo>
                    <a:cubicBezTo>
                      <a:pt x="2917" y="47"/>
                      <a:pt x="3833" y="0"/>
                      <a:pt x="3833" y="0"/>
                    </a:cubicBezTo>
                    <a:lnTo>
                      <a:pt x="3833" y="12"/>
                    </a:lnTo>
                    <a:close/>
                  </a:path>
                </a:pathLst>
              </a:custGeom>
              <a:solidFill>
                <a:srgbClr val="004F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8" name="Group 7"/>
              <p:cNvGrpSpPr/>
              <p:nvPr/>
            </p:nvGrpSpPr>
            <p:grpSpPr>
              <a:xfrm>
                <a:off x="-104843" y="2305131"/>
                <a:ext cx="12266332" cy="4547532"/>
                <a:chOff x="-104843" y="2305131"/>
                <a:chExt cx="12266332" cy="4547532"/>
              </a:xfrm>
            </p:grpSpPr>
            <p:sp>
              <p:nvSpPr>
                <p:cNvPr id="46" name="Freeform 39"/>
                <p:cNvSpPr>
                  <a:spLocks/>
                </p:cNvSpPr>
                <p:nvPr/>
              </p:nvSpPr>
              <p:spPr bwMode="auto">
                <a:xfrm>
                  <a:off x="3749193" y="2750782"/>
                  <a:ext cx="3113990" cy="669997"/>
                </a:xfrm>
                <a:custGeom>
                  <a:avLst/>
                  <a:gdLst>
                    <a:gd name="T0" fmla="*/ 957 w 963"/>
                    <a:gd name="T1" fmla="*/ 225 h 225"/>
                    <a:gd name="T2" fmla="*/ 919 w 963"/>
                    <a:gd name="T3" fmla="*/ 192 h 225"/>
                    <a:gd name="T4" fmla="*/ 1 w 963"/>
                    <a:gd name="T5" fmla="*/ 17 h 225"/>
                    <a:gd name="T6" fmla="*/ 1 w 963"/>
                    <a:gd name="T7" fmla="*/ 0 h 225"/>
                    <a:gd name="T8" fmla="*/ 6 w 963"/>
                    <a:gd name="T9" fmla="*/ 9 h 225"/>
                    <a:gd name="T10" fmla="*/ 919 w 963"/>
                    <a:gd name="T11" fmla="*/ 175 h 225"/>
                    <a:gd name="T12" fmla="*/ 957 w 963"/>
                    <a:gd name="T13" fmla="*/ 225 h 225"/>
                  </a:gdLst>
                  <a:ahLst/>
                  <a:cxnLst>
                    <a:cxn ang="0">
                      <a:pos x="T0" y="T1"/>
                    </a:cxn>
                    <a:cxn ang="0">
                      <a:pos x="T2" y="T3"/>
                    </a:cxn>
                    <a:cxn ang="0">
                      <a:pos x="T4" y="T5"/>
                    </a:cxn>
                    <a:cxn ang="0">
                      <a:pos x="T6" y="T7"/>
                    </a:cxn>
                    <a:cxn ang="0">
                      <a:pos x="T8" y="T9"/>
                    </a:cxn>
                    <a:cxn ang="0">
                      <a:pos x="T10" y="T11"/>
                    </a:cxn>
                    <a:cxn ang="0">
                      <a:pos x="T12" y="T13"/>
                    </a:cxn>
                  </a:cxnLst>
                  <a:rect l="0" t="0" r="r" b="b"/>
                  <a:pathLst>
                    <a:path w="963" h="225">
                      <a:moveTo>
                        <a:pt x="957" y="225"/>
                      </a:moveTo>
                      <a:cubicBezTo>
                        <a:pt x="953" y="214"/>
                        <a:pt x="941" y="203"/>
                        <a:pt x="919" y="192"/>
                      </a:cubicBezTo>
                      <a:cubicBezTo>
                        <a:pt x="732" y="103"/>
                        <a:pt x="6" y="72"/>
                        <a:pt x="1" y="17"/>
                      </a:cubicBezTo>
                      <a:cubicBezTo>
                        <a:pt x="1" y="15"/>
                        <a:pt x="0" y="1"/>
                        <a:pt x="1" y="0"/>
                      </a:cubicBezTo>
                      <a:cubicBezTo>
                        <a:pt x="1" y="0"/>
                        <a:pt x="0" y="4"/>
                        <a:pt x="6" y="9"/>
                      </a:cubicBezTo>
                      <a:cubicBezTo>
                        <a:pt x="67" y="60"/>
                        <a:pt x="740" y="89"/>
                        <a:pt x="919" y="175"/>
                      </a:cubicBezTo>
                      <a:cubicBezTo>
                        <a:pt x="952" y="191"/>
                        <a:pt x="963" y="208"/>
                        <a:pt x="957" y="225"/>
                      </a:cubicBezTo>
                      <a:close/>
                    </a:path>
                  </a:pathLst>
                </a:custGeom>
                <a:solidFill>
                  <a:schemeClr val="bg2">
                    <a:lumMod val="75000"/>
                  </a:schemeClr>
                </a:solid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40"/>
                <p:cNvSpPr>
                  <a:spLocks/>
                </p:cNvSpPr>
                <p:nvPr/>
              </p:nvSpPr>
              <p:spPr bwMode="auto">
                <a:xfrm>
                  <a:off x="-104843" y="3585325"/>
                  <a:ext cx="9579111" cy="3267338"/>
                </a:xfrm>
                <a:custGeom>
                  <a:avLst/>
                  <a:gdLst>
                    <a:gd name="T0" fmla="*/ 2975 w 2986"/>
                    <a:gd name="T1" fmla="*/ 0 h 1113"/>
                    <a:gd name="T2" fmla="*/ 2623 w 2986"/>
                    <a:gd name="T3" fmla="*/ 224 h 1113"/>
                    <a:gd name="T4" fmla="*/ 0 w 2986"/>
                    <a:gd name="T5" fmla="*/ 1113 h 1113"/>
                    <a:gd name="T6" fmla="*/ 0 w 2986"/>
                    <a:gd name="T7" fmla="*/ 1088 h 1113"/>
                    <a:gd name="T8" fmla="*/ 2623 w 2986"/>
                    <a:gd name="T9" fmla="*/ 204 h 1113"/>
                    <a:gd name="T10" fmla="*/ 2975 w 2986"/>
                    <a:gd name="T11" fmla="*/ 0 h 1113"/>
                  </a:gdLst>
                  <a:ahLst/>
                  <a:cxnLst>
                    <a:cxn ang="0">
                      <a:pos x="T0" y="T1"/>
                    </a:cxn>
                    <a:cxn ang="0">
                      <a:pos x="T2" y="T3"/>
                    </a:cxn>
                    <a:cxn ang="0">
                      <a:pos x="T4" y="T5"/>
                    </a:cxn>
                    <a:cxn ang="0">
                      <a:pos x="T6" y="T7"/>
                    </a:cxn>
                    <a:cxn ang="0">
                      <a:pos x="T8" y="T9"/>
                    </a:cxn>
                    <a:cxn ang="0">
                      <a:pos x="T10" y="T11"/>
                    </a:cxn>
                  </a:cxnLst>
                  <a:rect l="0" t="0" r="r" b="b"/>
                  <a:pathLst>
                    <a:path w="2986" h="1113">
                      <a:moveTo>
                        <a:pt x="2975" y="0"/>
                      </a:moveTo>
                      <a:cubicBezTo>
                        <a:pt x="2986" y="61"/>
                        <a:pt x="2895" y="135"/>
                        <a:pt x="2623" y="224"/>
                      </a:cubicBezTo>
                      <a:cubicBezTo>
                        <a:pt x="1830" y="484"/>
                        <a:pt x="1381" y="367"/>
                        <a:pt x="0" y="1113"/>
                      </a:cubicBezTo>
                      <a:cubicBezTo>
                        <a:pt x="0" y="1088"/>
                        <a:pt x="0" y="1088"/>
                        <a:pt x="0" y="1088"/>
                      </a:cubicBezTo>
                      <a:cubicBezTo>
                        <a:pt x="1381" y="342"/>
                        <a:pt x="1830" y="464"/>
                        <a:pt x="2623" y="204"/>
                      </a:cubicBezTo>
                      <a:cubicBezTo>
                        <a:pt x="2867" y="125"/>
                        <a:pt x="2965" y="57"/>
                        <a:pt x="2975" y="0"/>
                      </a:cubicBezTo>
                      <a:close/>
                    </a:path>
                  </a:pathLst>
                </a:custGeom>
                <a:solidFill>
                  <a:schemeClr val="bg2">
                    <a:lumMod val="75000"/>
                  </a:schemeClr>
                </a:solid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Freeform 41"/>
                <p:cNvSpPr>
                  <a:spLocks/>
                </p:cNvSpPr>
                <p:nvPr/>
              </p:nvSpPr>
              <p:spPr bwMode="auto">
                <a:xfrm>
                  <a:off x="5128864" y="2305131"/>
                  <a:ext cx="7032625" cy="428719"/>
                </a:xfrm>
                <a:custGeom>
                  <a:avLst/>
                  <a:gdLst>
                    <a:gd name="T0" fmla="*/ 10 w 2210"/>
                    <a:gd name="T1" fmla="*/ 146 h 146"/>
                    <a:gd name="T2" fmla="*/ 62 w 2210"/>
                    <a:gd name="T3" fmla="*/ 121 h 146"/>
                    <a:gd name="T4" fmla="*/ 2210 w 2210"/>
                    <a:gd name="T5" fmla="*/ 0 h 146"/>
                    <a:gd name="T6" fmla="*/ 2210 w 2210"/>
                    <a:gd name="T7" fmla="*/ 5 h 146"/>
                    <a:gd name="T8" fmla="*/ 62 w 2210"/>
                    <a:gd name="T9" fmla="*/ 131 h 146"/>
                    <a:gd name="T10" fmla="*/ 10 w 2210"/>
                    <a:gd name="T11" fmla="*/ 146 h 146"/>
                  </a:gdLst>
                  <a:ahLst/>
                  <a:cxnLst>
                    <a:cxn ang="0">
                      <a:pos x="T0" y="T1"/>
                    </a:cxn>
                    <a:cxn ang="0">
                      <a:pos x="T2" y="T3"/>
                    </a:cxn>
                    <a:cxn ang="0">
                      <a:pos x="T4" y="T5"/>
                    </a:cxn>
                    <a:cxn ang="0">
                      <a:pos x="T6" y="T7"/>
                    </a:cxn>
                    <a:cxn ang="0">
                      <a:pos x="T8" y="T9"/>
                    </a:cxn>
                    <a:cxn ang="0">
                      <a:pos x="T10" y="T11"/>
                    </a:cxn>
                  </a:cxnLst>
                  <a:rect l="0" t="0" r="r" b="b"/>
                  <a:pathLst>
                    <a:path w="2210" h="146">
                      <a:moveTo>
                        <a:pt x="10" y="146"/>
                      </a:moveTo>
                      <a:cubicBezTo>
                        <a:pt x="0" y="138"/>
                        <a:pt x="14" y="129"/>
                        <a:pt x="62" y="121"/>
                      </a:cubicBezTo>
                      <a:cubicBezTo>
                        <a:pt x="297" y="79"/>
                        <a:pt x="2210" y="0"/>
                        <a:pt x="2210" y="0"/>
                      </a:cubicBezTo>
                      <a:cubicBezTo>
                        <a:pt x="2210" y="5"/>
                        <a:pt x="2210" y="5"/>
                        <a:pt x="2210" y="5"/>
                      </a:cubicBezTo>
                      <a:cubicBezTo>
                        <a:pt x="2210" y="5"/>
                        <a:pt x="297" y="89"/>
                        <a:pt x="62" y="131"/>
                      </a:cubicBezTo>
                      <a:cubicBezTo>
                        <a:pt x="33" y="136"/>
                        <a:pt x="17" y="141"/>
                        <a:pt x="10" y="146"/>
                      </a:cubicBezTo>
                      <a:close/>
                    </a:path>
                  </a:pathLst>
                </a:custGeom>
                <a:solidFill>
                  <a:schemeClr val="bg2">
                    <a:lumMod val="75000"/>
                  </a:schemeClr>
                </a:solid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 name="Group 5"/>
              <p:cNvGrpSpPr/>
              <p:nvPr/>
            </p:nvGrpSpPr>
            <p:grpSpPr>
              <a:xfrm>
                <a:off x="-3175" y="2389370"/>
                <a:ext cx="8159751" cy="3100532"/>
                <a:chOff x="-3175" y="2389370"/>
                <a:chExt cx="8159751" cy="3100532"/>
              </a:xfrm>
              <a:solidFill>
                <a:schemeClr val="bg2"/>
              </a:solidFill>
            </p:grpSpPr>
            <p:sp>
              <p:nvSpPr>
                <p:cNvPr id="59" name="Freeform 44"/>
                <p:cNvSpPr>
                  <a:spLocks/>
                </p:cNvSpPr>
                <p:nvPr/>
              </p:nvSpPr>
              <p:spPr bwMode="auto">
                <a:xfrm>
                  <a:off x="-3175" y="4932421"/>
                  <a:ext cx="1947863" cy="557481"/>
                </a:xfrm>
                <a:custGeom>
                  <a:avLst/>
                  <a:gdLst>
                    <a:gd name="T0" fmla="*/ 0 w 612"/>
                    <a:gd name="T1" fmla="*/ 190 h 190"/>
                    <a:gd name="T2" fmla="*/ 612 w 612"/>
                    <a:gd name="T3" fmla="*/ 11 h 190"/>
                    <a:gd name="T4" fmla="*/ 563 w 612"/>
                    <a:gd name="T5" fmla="*/ 0 h 190"/>
                    <a:gd name="T6" fmla="*/ 0 w 612"/>
                    <a:gd name="T7" fmla="*/ 158 h 190"/>
                    <a:gd name="T8" fmla="*/ 0 w 612"/>
                    <a:gd name="T9" fmla="*/ 190 h 190"/>
                  </a:gdLst>
                  <a:ahLst/>
                  <a:cxnLst>
                    <a:cxn ang="0">
                      <a:pos x="T0" y="T1"/>
                    </a:cxn>
                    <a:cxn ang="0">
                      <a:pos x="T2" y="T3"/>
                    </a:cxn>
                    <a:cxn ang="0">
                      <a:pos x="T4" y="T5"/>
                    </a:cxn>
                    <a:cxn ang="0">
                      <a:pos x="T6" y="T7"/>
                    </a:cxn>
                    <a:cxn ang="0">
                      <a:pos x="T8" y="T9"/>
                    </a:cxn>
                  </a:cxnLst>
                  <a:rect l="0" t="0" r="r" b="b"/>
                  <a:pathLst>
                    <a:path w="612" h="190">
                      <a:moveTo>
                        <a:pt x="0" y="190"/>
                      </a:moveTo>
                      <a:cubicBezTo>
                        <a:pt x="0" y="190"/>
                        <a:pt x="502" y="34"/>
                        <a:pt x="612" y="11"/>
                      </a:cubicBezTo>
                      <a:cubicBezTo>
                        <a:pt x="563" y="0"/>
                        <a:pt x="563" y="0"/>
                        <a:pt x="563" y="0"/>
                      </a:cubicBezTo>
                      <a:cubicBezTo>
                        <a:pt x="563" y="0"/>
                        <a:pt x="19" y="150"/>
                        <a:pt x="0" y="158"/>
                      </a:cubicBezTo>
                      <a:lnTo>
                        <a:pt x="0"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45"/>
                <p:cNvSpPr>
                  <a:spLocks/>
                </p:cNvSpPr>
                <p:nvPr/>
              </p:nvSpPr>
              <p:spPr bwMode="auto">
                <a:xfrm>
                  <a:off x="3592513" y="4285684"/>
                  <a:ext cx="1735138" cy="302884"/>
                </a:xfrm>
                <a:custGeom>
                  <a:avLst/>
                  <a:gdLst>
                    <a:gd name="T0" fmla="*/ 35 w 545"/>
                    <a:gd name="T1" fmla="*/ 103 h 103"/>
                    <a:gd name="T2" fmla="*/ 545 w 545"/>
                    <a:gd name="T3" fmla="*/ 12 h 103"/>
                    <a:gd name="T4" fmla="*/ 505 w 545"/>
                    <a:gd name="T5" fmla="*/ 0 h 103"/>
                    <a:gd name="T6" fmla="*/ 0 w 545"/>
                    <a:gd name="T7" fmla="*/ 90 h 103"/>
                    <a:gd name="T8" fmla="*/ 35 w 545"/>
                    <a:gd name="T9" fmla="*/ 103 h 103"/>
                  </a:gdLst>
                  <a:ahLst/>
                  <a:cxnLst>
                    <a:cxn ang="0">
                      <a:pos x="T0" y="T1"/>
                    </a:cxn>
                    <a:cxn ang="0">
                      <a:pos x="T2" y="T3"/>
                    </a:cxn>
                    <a:cxn ang="0">
                      <a:pos x="T4" y="T5"/>
                    </a:cxn>
                    <a:cxn ang="0">
                      <a:pos x="T6" y="T7"/>
                    </a:cxn>
                    <a:cxn ang="0">
                      <a:pos x="T8" y="T9"/>
                    </a:cxn>
                  </a:cxnLst>
                  <a:rect l="0" t="0" r="r" b="b"/>
                  <a:pathLst>
                    <a:path w="545" h="103">
                      <a:moveTo>
                        <a:pt x="35" y="103"/>
                      </a:moveTo>
                      <a:cubicBezTo>
                        <a:pt x="35" y="103"/>
                        <a:pt x="424" y="27"/>
                        <a:pt x="545" y="12"/>
                      </a:cubicBezTo>
                      <a:cubicBezTo>
                        <a:pt x="505" y="0"/>
                        <a:pt x="505" y="0"/>
                        <a:pt x="505" y="0"/>
                      </a:cubicBezTo>
                      <a:cubicBezTo>
                        <a:pt x="505" y="0"/>
                        <a:pt x="127" y="61"/>
                        <a:pt x="0" y="90"/>
                      </a:cubicBezTo>
                      <a:lnTo>
                        <a:pt x="35"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46"/>
                <p:cNvSpPr>
                  <a:spLocks/>
                </p:cNvSpPr>
                <p:nvPr/>
              </p:nvSpPr>
              <p:spPr bwMode="auto">
                <a:xfrm>
                  <a:off x="6499225" y="3861355"/>
                  <a:ext cx="928688" cy="216554"/>
                </a:xfrm>
                <a:custGeom>
                  <a:avLst/>
                  <a:gdLst>
                    <a:gd name="T0" fmla="*/ 36 w 292"/>
                    <a:gd name="T1" fmla="*/ 74 h 74"/>
                    <a:gd name="T2" fmla="*/ 292 w 292"/>
                    <a:gd name="T3" fmla="*/ 2 h 74"/>
                    <a:gd name="T4" fmla="*/ 257 w 292"/>
                    <a:gd name="T5" fmla="*/ 0 h 74"/>
                    <a:gd name="T6" fmla="*/ 0 w 292"/>
                    <a:gd name="T7" fmla="*/ 69 h 74"/>
                    <a:gd name="T8" fmla="*/ 36 w 292"/>
                    <a:gd name="T9" fmla="*/ 74 h 74"/>
                  </a:gdLst>
                  <a:ahLst/>
                  <a:cxnLst>
                    <a:cxn ang="0">
                      <a:pos x="T0" y="T1"/>
                    </a:cxn>
                    <a:cxn ang="0">
                      <a:pos x="T2" y="T3"/>
                    </a:cxn>
                    <a:cxn ang="0">
                      <a:pos x="T4" y="T5"/>
                    </a:cxn>
                    <a:cxn ang="0">
                      <a:pos x="T6" y="T7"/>
                    </a:cxn>
                    <a:cxn ang="0">
                      <a:pos x="T8" y="T9"/>
                    </a:cxn>
                  </a:cxnLst>
                  <a:rect l="0" t="0" r="r" b="b"/>
                  <a:pathLst>
                    <a:path w="292" h="74">
                      <a:moveTo>
                        <a:pt x="36" y="74"/>
                      </a:moveTo>
                      <a:cubicBezTo>
                        <a:pt x="36" y="74"/>
                        <a:pt x="253" y="19"/>
                        <a:pt x="292" y="2"/>
                      </a:cubicBezTo>
                      <a:cubicBezTo>
                        <a:pt x="257" y="0"/>
                        <a:pt x="257" y="0"/>
                        <a:pt x="257" y="0"/>
                      </a:cubicBezTo>
                      <a:cubicBezTo>
                        <a:pt x="257" y="0"/>
                        <a:pt x="82" y="51"/>
                        <a:pt x="0" y="69"/>
                      </a:cubicBezTo>
                      <a:lnTo>
                        <a:pt x="36"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47"/>
                <p:cNvSpPr>
                  <a:spLocks/>
                </p:cNvSpPr>
                <p:nvPr/>
              </p:nvSpPr>
              <p:spPr bwMode="auto">
                <a:xfrm>
                  <a:off x="7783513" y="3517501"/>
                  <a:ext cx="312738" cy="163879"/>
                </a:xfrm>
                <a:custGeom>
                  <a:avLst/>
                  <a:gdLst>
                    <a:gd name="T0" fmla="*/ 98 w 98"/>
                    <a:gd name="T1" fmla="*/ 0 h 56"/>
                    <a:gd name="T2" fmla="*/ 37 w 98"/>
                    <a:gd name="T3" fmla="*/ 56 h 56"/>
                    <a:gd name="T4" fmla="*/ 0 w 98"/>
                    <a:gd name="T5" fmla="*/ 56 h 56"/>
                    <a:gd name="T6" fmla="*/ 69 w 98"/>
                    <a:gd name="T7" fmla="*/ 0 h 56"/>
                    <a:gd name="T8" fmla="*/ 98 w 98"/>
                    <a:gd name="T9" fmla="*/ 0 h 56"/>
                  </a:gdLst>
                  <a:ahLst/>
                  <a:cxnLst>
                    <a:cxn ang="0">
                      <a:pos x="T0" y="T1"/>
                    </a:cxn>
                    <a:cxn ang="0">
                      <a:pos x="T2" y="T3"/>
                    </a:cxn>
                    <a:cxn ang="0">
                      <a:pos x="T4" y="T5"/>
                    </a:cxn>
                    <a:cxn ang="0">
                      <a:pos x="T6" y="T7"/>
                    </a:cxn>
                    <a:cxn ang="0">
                      <a:pos x="T8" y="T9"/>
                    </a:cxn>
                  </a:cxnLst>
                  <a:rect l="0" t="0" r="r" b="b"/>
                  <a:pathLst>
                    <a:path w="98" h="56">
                      <a:moveTo>
                        <a:pt x="98" y="0"/>
                      </a:moveTo>
                      <a:cubicBezTo>
                        <a:pt x="98" y="0"/>
                        <a:pt x="89" y="27"/>
                        <a:pt x="37" y="56"/>
                      </a:cubicBezTo>
                      <a:cubicBezTo>
                        <a:pt x="0" y="56"/>
                        <a:pt x="0" y="56"/>
                        <a:pt x="0" y="56"/>
                      </a:cubicBezTo>
                      <a:cubicBezTo>
                        <a:pt x="0" y="56"/>
                        <a:pt x="51" y="26"/>
                        <a:pt x="69" y="0"/>
                      </a:cubicBezTo>
                      <a:lnTo>
                        <a:pt x="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48"/>
                <p:cNvSpPr>
                  <a:spLocks/>
                </p:cNvSpPr>
                <p:nvPr/>
              </p:nvSpPr>
              <p:spPr bwMode="auto">
                <a:xfrm>
                  <a:off x="7861300" y="3255588"/>
                  <a:ext cx="234950" cy="122909"/>
                </a:xfrm>
                <a:custGeom>
                  <a:avLst/>
                  <a:gdLst>
                    <a:gd name="T0" fmla="*/ 74 w 74"/>
                    <a:gd name="T1" fmla="*/ 42 h 42"/>
                    <a:gd name="T2" fmla="*/ 46 w 74"/>
                    <a:gd name="T3" fmla="*/ 42 h 42"/>
                    <a:gd name="T4" fmla="*/ 0 w 74"/>
                    <a:gd name="T5" fmla="*/ 2 h 42"/>
                    <a:gd name="T6" fmla="*/ 30 w 74"/>
                    <a:gd name="T7" fmla="*/ 0 h 42"/>
                    <a:gd name="T8" fmla="*/ 74 w 74"/>
                    <a:gd name="T9" fmla="*/ 42 h 42"/>
                  </a:gdLst>
                  <a:ahLst/>
                  <a:cxnLst>
                    <a:cxn ang="0">
                      <a:pos x="T0" y="T1"/>
                    </a:cxn>
                    <a:cxn ang="0">
                      <a:pos x="T2" y="T3"/>
                    </a:cxn>
                    <a:cxn ang="0">
                      <a:pos x="T4" y="T5"/>
                    </a:cxn>
                    <a:cxn ang="0">
                      <a:pos x="T6" y="T7"/>
                    </a:cxn>
                    <a:cxn ang="0">
                      <a:pos x="T8" y="T9"/>
                    </a:cxn>
                  </a:cxnLst>
                  <a:rect l="0" t="0" r="r" b="b"/>
                  <a:pathLst>
                    <a:path w="74" h="42">
                      <a:moveTo>
                        <a:pt x="74" y="42"/>
                      </a:moveTo>
                      <a:cubicBezTo>
                        <a:pt x="46" y="42"/>
                        <a:pt x="46" y="42"/>
                        <a:pt x="46" y="42"/>
                      </a:cubicBezTo>
                      <a:cubicBezTo>
                        <a:pt x="46" y="42"/>
                        <a:pt x="21" y="8"/>
                        <a:pt x="0" y="2"/>
                      </a:cubicBezTo>
                      <a:cubicBezTo>
                        <a:pt x="30" y="0"/>
                        <a:pt x="30" y="0"/>
                        <a:pt x="30" y="0"/>
                      </a:cubicBezTo>
                      <a:cubicBezTo>
                        <a:pt x="30" y="0"/>
                        <a:pt x="62" y="20"/>
                        <a:pt x="7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49"/>
                <p:cNvSpPr>
                  <a:spLocks/>
                </p:cNvSpPr>
                <p:nvPr/>
              </p:nvSpPr>
              <p:spPr bwMode="auto">
                <a:xfrm>
                  <a:off x="7231063" y="3071224"/>
                  <a:ext cx="473075" cy="96572"/>
                </a:xfrm>
                <a:custGeom>
                  <a:avLst/>
                  <a:gdLst>
                    <a:gd name="T0" fmla="*/ 149 w 149"/>
                    <a:gd name="T1" fmla="*/ 31 h 33"/>
                    <a:gd name="T2" fmla="*/ 120 w 149"/>
                    <a:gd name="T3" fmla="*/ 33 h 33"/>
                    <a:gd name="T4" fmla="*/ 0 w 149"/>
                    <a:gd name="T5" fmla="*/ 4 h 33"/>
                    <a:gd name="T6" fmla="*/ 25 w 149"/>
                    <a:gd name="T7" fmla="*/ 0 h 33"/>
                    <a:gd name="T8" fmla="*/ 149 w 149"/>
                    <a:gd name="T9" fmla="*/ 31 h 33"/>
                  </a:gdLst>
                  <a:ahLst/>
                  <a:cxnLst>
                    <a:cxn ang="0">
                      <a:pos x="T0" y="T1"/>
                    </a:cxn>
                    <a:cxn ang="0">
                      <a:pos x="T2" y="T3"/>
                    </a:cxn>
                    <a:cxn ang="0">
                      <a:pos x="T4" y="T5"/>
                    </a:cxn>
                    <a:cxn ang="0">
                      <a:pos x="T6" y="T7"/>
                    </a:cxn>
                    <a:cxn ang="0">
                      <a:pos x="T8" y="T9"/>
                    </a:cxn>
                  </a:cxnLst>
                  <a:rect l="0" t="0" r="r" b="b"/>
                  <a:pathLst>
                    <a:path w="149" h="33">
                      <a:moveTo>
                        <a:pt x="149" y="31"/>
                      </a:moveTo>
                      <a:cubicBezTo>
                        <a:pt x="120" y="33"/>
                        <a:pt x="120" y="33"/>
                        <a:pt x="120" y="33"/>
                      </a:cubicBezTo>
                      <a:cubicBezTo>
                        <a:pt x="120" y="33"/>
                        <a:pt x="14" y="4"/>
                        <a:pt x="0" y="4"/>
                      </a:cubicBezTo>
                      <a:cubicBezTo>
                        <a:pt x="25" y="0"/>
                        <a:pt x="25" y="0"/>
                        <a:pt x="25" y="0"/>
                      </a:cubicBezTo>
                      <a:cubicBezTo>
                        <a:pt x="25" y="0"/>
                        <a:pt x="118" y="20"/>
                        <a:pt x="14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50"/>
                <p:cNvSpPr>
                  <a:spLocks/>
                </p:cNvSpPr>
                <p:nvPr/>
              </p:nvSpPr>
              <p:spPr bwMode="auto">
                <a:xfrm>
                  <a:off x="6275388" y="2939535"/>
                  <a:ext cx="573088" cy="64381"/>
                </a:xfrm>
                <a:custGeom>
                  <a:avLst/>
                  <a:gdLst>
                    <a:gd name="T0" fmla="*/ 180 w 180"/>
                    <a:gd name="T1" fmla="*/ 20 h 22"/>
                    <a:gd name="T2" fmla="*/ 156 w 180"/>
                    <a:gd name="T3" fmla="*/ 22 h 22"/>
                    <a:gd name="T4" fmla="*/ 0 w 180"/>
                    <a:gd name="T5" fmla="*/ 4 h 22"/>
                    <a:gd name="T6" fmla="*/ 21 w 180"/>
                    <a:gd name="T7" fmla="*/ 0 h 22"/>
                    <a:gd name="T8" fmla="*/ 180 w 180"/>
                    <a:gd name="T9" fmla="*/ 20 h 22"/>
                  </a:gdLst>
                  <a:ahLst/>
                  <a:cxnLst>
                    <a:cxn ang="0">
                      <a:pos x="T0" y="T1"/>
                    </a:cxn>
                    <a:cxn ang="0">
                      <a:pos x="T2" y="T3"/>
                    </a:cxn>
                    <a:cxn ang="0">
                      <a:pos x="T4" y="T5"/>
                    </a:cxn>
                    <a:cxn ang="0">
                      <a:pos x="T6" y="T7"/>
                    </a:cxn>
                    <a:cxn ang="0">
                      <a:pos x="T8" y="T9"/>
                    </a:cxn>
                  </a:cxnLst>
                  <a:rect l="0" t="0" r="r" b="b"/>
                  <a:pathLst>
                    <a:path w="180" h="22">
                      <a:moveTo>
                        <a:pt x="180" y="20"/>
                      </a:moveTo>
                      <a:cubicBezTo>
                        <a:pt x="156" y="22"/>
                        <a:pt x="156" y="22"/>
                        <a:pt x="156" y="22"/>
                      </a:cubicBezTo>
                      <a:cubicBezTo>
                        <a:pt x="156" y="22"/>
                        <a:pt x="20" y="4"/>
                        <a:pt x="0" y="4"/>
                      </a:cubicBezTo>
                      <a:cubicBezTo>
                        <a:pt x="21" y="0"/>
                        <a:pt x="21" y="0"/>
                        <a:pt x="21" y="0"/>
                      </a:cubicBezTo>
                      <a:cubicBezTo>
                        <a:pt x="21" y="0"/>
                        <a:pt x="168" y="17"/>
                        <a:pt x="18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51"/>
                <p:cNvSpPr>
                  <a:spLocks/>
                </p:cNvSpPr>
                <p:nvPr/>
              </p:nvSpPr>
              <p:spPr bwMode="auto">
                <a:xfrm>
                  <a:off x="5197475" y="2838574"/>
                  <a:ext cx="536575" cy="58528"/>
                </a:xfrm>
                <a:custGeom>
                  <a:avLst/>
                  <a:gdLst>
                    <a:gd name="T0" fmla="*/ 338 w 338"/>
                    <a:gd name="T1" fmla="*/ 32 h 40"/>
                    <a:gd name="T2" fmla="*/ 304 w 338"/>
                    <a:gd name="T3" fmla="*/ 40 h 40"/>
                    <a:gd name="T4" fmla="*/ 0 w 338"/>
                    <a:gd name="T5" fmla="*/ 6 h 40"/>
                    <a:gd name="T6" fmla="*/ 32 w 338"/>
                    <a:gd name="T7" fmla="*/ 0 h 40"/>
                    <a:gd name="T8" fmla="*/ 338 w 338"/>
                    <a:gd name="T9" fmla="*/ 32 h 40"/>
                  </a:gdLst>
                  <a:ahLst/>
                  <a:cxnLst>
                    <a:cxn ang="0">
                      <a:pos x="T0" y="T1"/>
                    </a:cxn>
                    <a:cxn ang="0">
                      <a:pos x="T2" y="T3"/>
                    </a:cxn>
                    <a:cxn ang="0">
                      <a:pos x="T4" y="T5"/>
                    </a:cxn>
                    <a:cxn ang="0">
                      <a:pos x="T6" y="T7"/>
                    </a:cxn>
                    <a:cxn ang="0">
                      <a:pos x="T8" y="T9"/>
                    </a:cxn>
                  </a:cxnLst>
                  <a:rect l="0" t="0" r="r" b="b"/>
                  <a:pathLst>
                    <a:path w="338" h="40">
                      <a:moveTo>
                        <a:pt x="338" y="32"/>
                      </a:moveTo>
                      <a:lnTo>
                        <a:pt x="304" y="40"/>
                      </a:lnTo>
                      <a:lnTo>
                        <a:pt x="0" y="6"/>
                      </a:lnTo>
                      <a:lnTo>
                        <a:pt x="32" y="0"/>
                      </a:lnTo>
                      <a:lnTo>
                        <a:pt x="33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52"/>
                <p:cNvSpPr>
                  <a:spLocks/>
                </p:cNvSpPr>
                <p:nvPr/>
              </p:nvSpPr>
              <p:spPr bwMode="auto">
                <a:xfrm>
                  <a:off x="4589463" y="2750782"/>
                  <a:ext cx="273050" cy="46823"/>
                </a:xfrm>
                <a:custGeom>
                  <a:avLst/>
                  <a:gdLst>
                    <a:gd name="T0" fmla="*/ 86 w 86"/>
                    <a:gd name="T1" fmla="*/ 14 h 16"/>
                    <a:gd name="T2" fmla="*/ 71 w 86"/>
                    <a:gd name="T3" fmla="*/ 16 h 16"/>
                    <a:gd name="T4" fmla="*/ 0 w 86"/>
                    <a:gd name="T5" fmla="*/ 2 h 16"/>
                    <a:gd name="T6" fmla="*/ 17 w 86"/>
                    <a:gd name="T7" fmla="*/ 0 h 16"/>
                    <a:gd name="T8" fmla="*/ 86 w 86"/>
                    <a:gd name="T9" fmla="*/ 14 h 16"/>
                  </a:gdLst>
                  <a:ahLst/>
                  <a:cxnLst>
                    <a:cxn ang="0">
                      <a:pos x="T0" y="T1"/>
                    </a:cxn>
                    <a:cxn ang="0">
                      <a:pos x="T2" y="T3"/>
                    </a:cxn>
                    <a:cxn ang="0">
                      <a:pos x="T4" y="T5"/>
                    </a:cxn>
                    <a:cxn ang="0">
                      <a:pos x="T6" y="T7"/>
                    </a:cxn>
                    <a:cxn ang="0">
                      <a:pos x="T8" y="T9"/>
                    </a:cxn>
                  </a:cxnLst>
                  <a:rect l="0" t="0" r="r" b="b"/>
                  <a:pathLst>
                    <a:path w="86" h="16">
                      <a:moveTo>
                        <a:pt x="86" y="14"/>
                      </a:moveTo>
                      <a:cubicBezTo>
                        <a:pt x="71" y="16"/>
                        <a:pt x="71" y="16"/>
                        <a:pt x="71" y="16"/>
                      </a:cubicBezTo>
                      <a:cubicBezTo>
                        <a:pt x="71" y="16"/>
                        <a:pt x="23" y="6"/>
                        <a:pt x="0" y="2"/>
                      </a:cubicBezTo>
                      <a:cubicBezTo>
                        <a:pt x="17" y="0"/>
                        <a:pt x="17" y="0"/>
                        <a:pt x="17" y="0"/>
                      </a:cubicBezTo>
                      <a:lnTo>
                        <a:pt x="8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53"/>
                <p:cNvSpPr>
                  <a:spLocks/>
                </p:cNvSpPr>
                <p:nvPr/>
              </p:nvSpPr>
              <p:spPr bwMode="auto">
                <a:xfrm>
                  <a:off x="4503738" y="2671768"/>
                  <a:ext cx="50800" cy="43896"/>
                </a:xfrm>
                <a:custGeom>
                  <a:avLst/>
                  <a:gdLst>
                    <a:gd name="T0" fmla="*/ 16 w 16"/>
                    <a:gd name="T1" fmla="*/ 15 h 15"/>
                    <a:gd name="T2" fmla="*/ 3 w 16"/>
                    <a:gd name="T3" fmla="*/ 14 h 15"/>
                    <a:gd name="T4" fmla="*/ 3 w 16"/>
                    <a:gd name="T5" fmla="*/ 0 h 15"/>
                    <a:gd name="T6" fmla="*/ 15 w 16"/>
                    <a:gd name="T7" fmla="*/ 1 h 15"/>
                    <a:gd name="T8" fmla="*/ 16 w 16"/>
                    <a:gd name="T9" fmla="*/ 15 h 15"/>
                  </a:gdLst>
                  <a:ahLst/>
                  <a:cxnLst>
                    <a:cxn ang="0">
                      <a:pos x="T0" y="T1"/>
                    </a:cxn>
                    <a:cxn ang="0">
                      <a:pos x="T2" y="T3"/>
                    </a:cxn>
                    <a:cxn ang="0">
                      <a:pos x="T4" y="T5"/>
                    </a:cxn>
                    <a:cxn ang="0">
                      <a:pos x="T6" y="T7"/>
                    </a:cxn>
                    <a:cxn ang="0">
                      <a:pos x="T8" y="T9"/>
                    </a:cxn>
                  </a:cxnLst>
                  <a:rect l="0" t="0" r="r" b="b"/>
                  <a:pathLst>
                    <a:path w="16" h="15">
                      <a:moveTo>
                        <a:pt x="16" y="15"/>
                      </a:moveTo>
                      <a:cubicBezTo>
                        <a:pt x="3" y="14"/>
                        <a:pt x="3" y="14"/>
                        <a:pt x="3" y="14"/>
                      </a:cubicBezTo>
                      <a:cubicBezTo>
                        <a:pt x="3" y="14"/>
                        <a:pt x="0" y="5"/>
                        <a:pt x="3" y="0"/>
                      </a:cubicBezTo>
                      <a:cubicBezTo>
                        <a:pt x="15" y="1"/>
                        <a:pt x="15" y="1"/>
                        <a:pt x="15" y="1"/>
                      </a:cubicBezTo>
                      <a:cubicBezTo>
                        <a:pt x="12" y="5"/>
                        <a:pt x="16" y="15"/>
                        <a:pt x="1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54"/>
                <p:cNvSpPr>
                  <a:spLocks/>
                </p:cNvSpPr>
                <p:nvPr/>
              </p:nvSpPr>
              <p:spPr bwMode="auto">
                <a:xfrm>
                  <a:off x="4586288" y="2598608"/>
                  <a:ext cx="196850" cy="40970"/>
                </a:xfrm>
                <a:custGeom>
                  <a:avLst/>
                  <a:gdLst>
                    <a:gd name="T0" fmla="*/ 11 w 62"/>
                    <a:gd name="T1" fmla="*/ 14 h 14"/>
                    <a:gd name="T2" fmla="*/ 0 w 62"/>
                    <a:gd name="T3" fmla="*/ 12 h 14"/>
                    <a:gd name="T4" fmla="*/ 50 w 62"/>
                    <a:gd name="T5" fmla="*/ 0 h 14"/>
                    <a:gd name="T6" fmla="*/ 62 w 62"/>
                    <a:gd name="T7" fmla="*/ 1 h 14"/>
                    <a:gd name="T8" fmla="*/ 11 w 62"/>
                    <a:gd name="T9" fmla="*/ 14 h 14"/>
                  </a:gdLst>
                  <a:ahLst/>
                  <a:cxnLst>
                    <a:cxn ang="0">
                      <a:pos x="T0" y="T1"/>
                    </a:cxn>
                    <a:cxn ang="0">
                      <a:pos x="T2" y="T3"/>
                    </a:cxn>
                    <a:cxn ang="0">
                      <a:pos x="T4" y="T5"/>
                    </a:cxn>
                    <a:cxn ang="0">
                      <a:pos x="T6" y="T7"/>
                    </a:cxn>
                    <a:cxn ang="0">
                      <a:pos x="T8" y="T9"/>
                    </a:cxn>
                  </a:cxnLst>
                  <a:rect l="0" t="0" r="r" b="b"/>
                  <a:pathLst>
                    <a:path w="62" h="14">
                      <a:moveTo>
                        <a:pt x="11" y="14"/>
                      </a:moveTo>
                      <a:cubicBezTo>
                        <a:pt x="0" y="12"/>
                        <a:pt x="0" y="12"/>
                        <a:pt x="0" y="12"/>
                      </a:cubicBezTo>
                      <a:cubicBezTo>
                        <a:pt x="0" y="12"/>
                        <a:pt x="26" y="3"/>
                        <a:pt x="50" y="0"/>
                      </a:cubicBezTo>
                      <a:cubicBezTo>
                        <a:pt x="62" y="1"/>
                        <a:pt x="62" y="1"/>
                        <a:pt x="62" y="1"/>
                      </a:cubicBezTo>
                      <a:cubicBezTo>
                        <a:pt x="62" y="1"/>
                        <a:pt x="21" y="8"/>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55"/>
                <p:cNvSpPr>
                  <a:spLocks/>
                </p:cNvSpPr>
                <p:nvPr/>
              </p:nvSpPr>
              <p:spPr bwMode="auto">
                <a:xfrm>
                  <a:off x="4973638" y="2545933"/>
                  <a:ext cx="312738" cy="29264"/>
                </a:xfrm>
                <a:custGeom>
                  <a:avLst/>
                  <a:gdLst>
                    <a:gd name="T0" fmla="*/ 11 w 98"/>
                    <a:gd name="T1" fmla="*/ 10 h 10"/>
                    <a:gd name="T2" fmla="*/ 0 w 98"/>
                    <a:gd name="T3" fmla="*/ 8 h 10"/>
                    <a:gd name="T4" fmla="*/ 87 w 98"/>
                    <a:gd name="T5" fmla="*/ 0 h 10"/>
                    <a:gd name="T6" fmla="*/ 98 w 98"/>
                    <a:gd name="T7" fmla="*/ 1 h 10"/>
                    <a:gd name="T8" fmla="*/ 11 w 98"/>
                    <a:gd name="T9" fmla="*/ 10 h 10"/>
                  </a:gdLst>
                  <a:ahLst/>
                  <a:cxnLst>
                    <a:cxn ang="0">
                      <a:pos x="T0" y="T1"/>
                    </a:cxn>
                    <a:cxn ang="0">
                      <a:pos x="T2" y="T3"/>
                    </a:cxn>
                    <a:cxn ang="0">
                      <a:pos x="T4" y="T5"/>
                    </a:cxn>
                    <a:cxn ang="0">
                      <a:pos x="T6" y="T7"/>
                    </a:cxn>
                    <a:cxn ang="0">
                      <a:pos x="T8" y="T9"/>
                    </a:cxn>
                  </a:cxnLst>
                  <a:rect l="0" t="0" r="r" b="b"/>
                  <a:pathLst>
                    <a:path w="98" h="10">
                      <a:moveTo>
                        <a:pt x="11" y="10"/>
                      </a:moveTo>
                      <a:cubicBezTo>
                        <a:pt x="0" y="8"/>
                        <a:pt x="0" y="8"/>
                        <a:pt x="0" y="8"/>
                      </a:cubicBezTo>
                      <a:cubicBezTo>
                        <a:pt x="0" y="8"/>
                        <a:pt x="72" y="1"/>
                        <a:pt x="87" y="0"/>
                      </a:cubicBezTo>
                      <a:cubicBezTo>
                        <a:pt x="98" y="1"/>
                        <a:pt x="98" y="1"/>
                        <a:pt x="98" y="1"/>
                      </a:cubicBez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56"/>
                <p:cNvSpPr>
                  <a:spLocks/>
                </p:cNvSpPr>
                <p:nvPr/>
              </p:nvSpPr>
              <p:spPr bwMode="auto">
                <a:xfrm>
                  <a:off x="5613400" y="2490331"/>
                  <a:ext cx="436563" cy="35117"/>
                </a:xfrm>
                <a:custGeom>
                  <a:avLst/>
                  <a:gdLst>
                    <a:gd name="T0" fmla="*/ 6 w 137"/>
                    <a:gd name="T1" fmla="*/ 12 h 12"/>
                    <a:gd name="T2" fmla="*/ 137 w 137"/>
                    <a:gd name="T3" fmla="*/ 2 h 12"/>
                    <a:gd name="T4" fmla="*/ 132 w 137"/>
                    <a:gd name="T5" fmla="*/ 0 h 12"/>
                    <a:gd name="T6" fmla="*/ 0 w 137"/>
                    <a:gd name="T7" fmla="*/ 10 h 12"/>
                    <a:gd name="T8" fmla="*/ 6 w 137"/>
                    <a:gd name="T9" fmla="*/ 12 h 12"/>
                  </a:gdLst>
                  <a:ahLst/>
                  <a:cxnLst>
                    <a:cxn ang="0">
                      <a:pos x="T0" y="T1"/>
                    </a:cxn>
                    <a:cxn ang="0">
                      <a:pos x="T2" y="T3"/>
                    </a:cxn>
                    <a:cxn ang="0">
                      <a:pos x="T4" y="T5"/>
                    </a:cxn>
                    <a:cxn ang="0">
                      <a:pos x="T6" y="T7"/>
                    </a:cxn>
                    <a:cxn ang="0">
                      <a:pos x="T8" y="T9"/>
                    </a:cxn>
                  </a:cxnLst>
                  <a:rect l="0" t="0" r="r" b="b"/>
                  <a:pathLst>
                    <a:path w="137" h="12">
                      <a:moveTo>
                        <a:pt x="6" y="12"/>
                      </a:moveTo>
                      <a:cubicBezTo>
                        <a:pt x="7" y="12"/>
                        <a:pt x="87" y="4"/>
                        <a:pt x="137" y="2"/>
                      </a:cubicBezTo>
                      <a:cubicBezTo>
                        <a:pt x="132" y="0"/>
                        <a:pt x="132" y="0"/>
                        <a:pt x="132" y="0"/>
                      </a:cubicBezTo>
                      <a:cubicBezTo>
                        <a:pt x="82" y="2"/>
                        <a:pt x="1" y="10"/>
                        <a:pt x="0" y="10"/>
                      </a:cubicBez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57"/>
                <p:cNvSpPr>
                  <a:spLocks/>
                </p:cNvSpPr>
                <p:nvPr/>
              </p:nvSpPr>
              <p:spPr bwMode="auto">
                <a:xfrm>
                  <a:off x="6411913" y="2447898"/>
                  <a:ext cx="414338" cy="24874"/>
                </a:xfrm>
                <a:custGeom>
                  <a:avLst/>
                  <a:gdLst>
                    <a:gd name="T0" fmla="*/ 6 w 130"/>
                    <a:gd name="T1" fmla="*/ 8 h 8"/>
                    <a:gd name="T2" fmla="*/ 130 w 130"/>
                    <a:gd name="T3" fmla="*/ 2 h 8"/>
                    <a:gd name="T4" fmla="*/ 125 w 130"/>
                    <a:gd name="T5" fmla="*/ 0 h 8"/>
                    <a:gd name="T6" fmla="*/ 0 w 130"/>
                    <a:gd name="T7" fmla="*/ 6 h 8"/>
                    <a:gd name="T8" fmla="*/ 6 w 130"/>
                    <a:gd name="T9" fmla="*/ 8 h 8"/>
                  </a:gdLst>
                  <a:ahLst/>
                  <a:cxnLst>
                    <a:cxn ang="0">
                      <a:pos x="T0" y="T1"/>
                    </a:cxn>
                    <a:cxn ang="0">
                      <a:pos x="T2" y="T3"/>
                    </a:cxn>
                    <a:cxn ang="0">
                      <a:pos x="T4" y="T5"/>
                    </a:cxn>
                    <a:cxn ang="0">
                      <a:pos x="T6" y="T7"/>
                    </a:cxn>
                    <a:cxn ang="0">
                      <a:pos x="T8" y="T9"/>
                    </a:cxn>
                  </a:cxnLst>
                  <a:rect l="0" t="0" r="r" b="b"/>
                  <a:pathLst>
                    <a:path w="130" h="8">
                      <a:moveTo>
                        <a:pt x="6" y="8"/>
                      </a:moveTo>
                      <a:cubicBezTo>
                        <a:pt x="7" y="8"/>
                        <a:pt x="80" y="4"/>
                        <a:pt x="130" y="2"/>
                      </a:cubicBezTo>
                      <a:cubicBezTo>
                        <a:pt x="125" y="0"/>
                        <a:pt x="125" y="0"/>
                        <a:pt x="125" y="0"/>
                      </a:cubicBezTo>
                      <a:cubicBezTo>
                        <a:pt x="75" y="3"/>
                        <a:pt x="1" y="6"/>
                        <a:pt x="0" y="6"/>
                      </a:cubicBezTo>
                      <a:lnTo>
                        <a:pt x="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58"/>
                <p:cNvSpPr>
                  <a:spLocks/>
                </p:cNvSpPr>
                <p:nvPr/>
              </p:nvSpPr>
              <p:spPr bwMode="auto">
                <a:xfrm>
                  <a:off x="7138988" y="2415707"/>
                  <a:ext cx="396875" cy="20485"/>
                </a:xfrm>
                <a:custGeom>
                  <a:avLst/>
                  <a:gdLst>
                    <a:gd name="T0" fmla="*/ 6 w 125"/>
                    <a:gd name="T1" fmla="*/ 7 h 7"/>
                    <a:gd name="T2" fmla="*/ 125 w 125"/>
                    <a:gd name="T3" fmla="*/ 1 h 7"/>
                    <a:gd name="T4" fmla="*/ 120 w 125"/>
                    <a:gd name="T5" fmla="*/ 0 h 7"/>
                    <a:gd name="T6" fmla="*/ 0 w 125"/>
                    <a:gd name="T7" fmla="*/ 6 h 7"/>
                    <a:gd name="T8" fmla="*/ 6 w 125"/>
                    <a:gd name="T9" fmla="*/ 7 h 7"/>
                  </a:gdLst>
                  <a:ahLst/>
                  <a:cxnLst>
                    <a:cxn ang="0">
                      <a:pos x="T0" y="T1"/>
                    </a:cxn>
                    <a:cxn ang="0">
                      <a:pos x="T2" y="T3"/>
                    </a:cxn>
                    <a:cxn ang="0">
                      <a:pos x="T4" y="T5"/>
                    </a:cxn>
                    <a:cxn ang="0">
                      <a:pos x="T6" y="T7"/>
                    </a:cxn>
                    <a:cxn ang="0">
                      <a:pos x="T8" y="T9"/>
                    </a:cxn>
                  </a:cxnLst>
                  <a:rect l="0" t="0" r="r" b="b"/>
                  <a:pathLst>
                    <a:path w="125" h="7">
                      <a:moveTo>
                        <a:pt x="6" y="7"/>
                      </a:moveTo>
                      <a:cubicBezTo>
                        <a:pt x="6" y="7"/>
                        <a:pt x="75" y="4"/>
                        <a:pt x="125" y="1"/>
                      </a:cubicBezTo>
                      <a:cubicBezTo>
                        <a:pt x="120" y="0"/>
                        <a:pt x="120" y="0"/>
                        <a:pt x="120" y="0"/>
                      </a:cubicBezTo>
                      <a:cubicBezTo>
                        <a:pt x="70" y="2"/>
                        <a:pt x="1" y="6"/>
                        <a:pt x="0" y="6"/>
                      </a:cubicBezTo>
                      <a:lnTo>
                        <a:pt x="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59"/>
                <p:cNvSpPr>
                  <a:spLocks/>
                </p:cNvSpPr>
                <p:nvPr/>
              </p:nvSpPr>
              <p:spPr bwMode="auto">
                <a:xfrm>
                  <a:off x="7796213" y="2389370"/>
                  <a:ext cx="360363" cy="17558"/>
                </a:xfrm>
                <a:custGeom>
                  <a:avLst/>
                  <a:gdLst>
                    <a:gd name="T0" fmla="*/ 4 w 113"/>
                    <a:gd name="T1" fmla="*/ 6 h 6"/>
                    <a:gd name="T2" fmla="*/ 113 w 113"/>
                    <a:gd name="T3" fmla="*/ 1 h 6"/>
                    <a:gd name="T4" fmla="*/ 109 w 113"/>
                    <a:gd name="T5" fmla="*/ 0 h 6"/>
                    <a:gd name="T6" fmla="*/ 0 w 113"/>
                    <a:gd name="T7" fmla="*/ 5 h 6"/>
                    <a:gd name="T8" fmla="*/ 4 w 113"/>
                    <a:gd name="T9" fmla="*/ 6 h 6"/>
                  </a:gdLst>
                  <a:ahLst/>
                  <a:cxnLst>
                    <a:cxn ang="0">
                      <a:pos x="T0" y="T1"/>
                    </a:cxn>
                    <a:cxn ang="0">
                      <a:pos x="T2" y="T3"/>
                    </a:cxn>
                    <a:cxn ang="0">
                      <a:pos x="T4" y="T5"/>
                    </a:cxn>
                    <a:cxn ang="0">
                      <a:pos x="T6" y="T7"/>
                    </a:cxn>
                    <a:cxn ang="0">
                      <a:pos x="T8" y="T9"/>
                    </a:cxn>
                  </a:cxnLst>
                  <a:rect l="0" t="0" r="r" b="b"/>
                  <a:pathLst>
                    <a:path w="113" h="6">
                      <a:moveTo>
                        <a:pt x="4" y="6"/>
                      </a:moveTo>
                      <a:cubicBezTo>
                        <a:pt x="5" y="6"/>
                        <a:pt x="63" y="3"/>
                        <a:pt x="113" y="1"/>
                      </a:cubicBezTo>
                      <a:cubicBezTo>
                        <a:pt x="109" y="0"/>
                        <a:pt x="109" y="0"/>
                        <a:pt x="109" y="0"/>
                      </a:cubicBezTo>
                      <a:cubicBezTo>
                        <a:pt x="59" y="2"/>
                        <a:pt x="0" y="5"/>
                        <a:pt x="0" y="5"/>
                      </a:cubicBez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7" name="Group 26"/>
            <p:cNvGrpSpPr/>
            <p:nvPr/>
          </p:nvGrpSpPr>
          <p:grpSpPr>
            <a:xfrm>
              <a:off x="1073076" y="1188726"/>
              <a:ext cx="10699825" cy="3163298"/>
              <a:chOff x="1073076" y="1188726"/>
              <a:chExt cx="10699825" cy="3163298"/>
            </a:xfrm>
          </p:grpSpPr>
          <p:grpSp>
            <p:nvGrpSpPr>
              <p:cNvPr id="5" name="Group 4"/>
              <p:cNvGrpSpPr/>
              <p:nvPr/>
            </p:nvGrpSpPr>
            <p:grpSpPr>
              <a:xfrm>
                <a:off x="2568865" y="1729792"/>
                <a:ext cx="9204036" cy="1461455"/>
                <a:chOff x="2568865" y="1729792"/>
                <a:chExt cx="9204036" cy="1461455"/>
              </a:xfrm>
            </p:grpSpPr>
            <p:sp>
              <p:nvSpPr>
                <p:cNvPr id="122" name="Rectangle 121"/>
                <p:cNvSpPr/>
                <p:nvPr/>
              </p:nvSpPr>
              <p:spPr>
                <a:xfrm>
                  <a:off x="2568865" y="1729792"/>
                  <a:ext cx="1477357" cy="26162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4546A">
                          <a:lumMod val="75000"/>
                          <a:lumOff val="25000"/>
                        </a:srgbClr>
                      </a:solidFill>
                      <a:effectLst/>
                      <a:uLnTx/>
                      <a:uFillTx/>
                      <a:latin typeface="Arial" panose="020B0604020202020204" pitchFamily="34" charset="0"/>
                      <a:ea typeface="+mn-ea"/>
                      <a:cs typeface="Arial" panose="020B0604020202020204" pitchFamily="34" charset="0"/>
                    </a:rPr>
                    <a:t> </a:t>
                  </a:r>
                </a:p>
              </p:txBody>
            </p:sp>
            <p:sp>
              <p:nvSpPr>
                <p:cNvPr id="134" name="Rectangle 133"/>
                <p:cNvSpPr/>
                <p:nvPr/>
              </p:nvSpPr>
              <p:spPr>
                <a:xfrm>
                  <a:off x="10295544" y="2929619"/>
                  <a:ext cx="1477357" cy="26162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546A">
                        <a:lumMod val="75000"/>
                        <a:lumOff val="25000"/>
                      </a:srgbClr>
                    </a:solidFill>
                    <a:effectLst/>
                    <a:uLnTx/>
                    <a:uFillTx/>
                    <a:latin typeface="Arial" panose="020B0604020202020204" pitchFamily="34" charset="0"/>
                    <a:ea typeface="+mn-ea"/>
                    <a:cs typeface="Arial" panose="020B0604020202020204" pitchFamily="34" charset="0"/>
                  </a:endParaRPr>
                </a:p>
              </p:txBody>
            </p:sp>
          </p:grpSp>
          <p:grpSp>
            <p:nvGrpSpPr>
              <p:cNvPr id="26" name="Group 25"/>
              <p:cNvGrpSpPr/>
              <p:nvPr/>
            </p:nvGrpSpPr>
            <p:grpSpPr>
              <a:xfrm>
                <a:off x="1073076" y="1188726"/>
                <a:ext cx="9432347" cy="3163298"/>
                <a:chOff x="1073076" y="1188726"/>
                <a:chExt cx="9432347" cy="3163298"/>
              </a:xfrm>
            </p:grpSpPr>
            <p:grpSp>
              <p:nvGrpSpPr>
                <p:cNvPr id="25" name="Group 24"/>
                <p:cNvGrpSpPr/>
                <p:nvPr/>
              </p:nvGrpSpPr>
              <p:grpSpPr>
                <a:xfrm>
                  <a:off x="1073076" y="2962320"/>
                  <a:ext cx="1357039" cy="1389704"/>
                  <a:chOff x="1073076" y="2962320"/>
                  <a:chExt cx="1357039" cy="1389704"/>
                </a:xfrm>
              </p:grpSpPr>
              <p:sp>
                <p:nvSpPr>
                  <p:cNvPr id="81" name="Freeform 161"/>
                  <p:cNvSpPr>
                    <a:spLocks noEditPoints="1"/>
                  </p:cNvSpPr>
                  <p:nvPr/>
                </p:nvSpPr>
                <p:spPr bwMode="auto">
                  <a:xfrm>
                    <a:off x="1073076" y="2962320"/>
                    <a:ext cx="1357039" cy="1389704"/>
                  </a:xfrm>
                  <a:custGeom>
                    <a:avLst/>
                    <a:gdLst>
                      <a:gd name="T0" fmla="*/ 0 w 465"/>
                      <a:gd name="T1" fmla="*/ 238 h 476"/>
                      <a:gd name="T2" fmla="*/ 233 w 465"/>
                      <a:gd name="T3" fmla="*/ 476 h 476"/>
                      <a:gd name="T4" fmla="*/ 0 w 465"/>
                      <a:gd name="T5" fmla="*/ 238 h 476"/>
                      <a:gd name="T6" fmla="*/ 465 w 465"/>
                      <a:gd name="T7" fmla="*/ 238 h 476"/>
                      <a:gd name="T8" fmla="*/ 233 w 465"/>
                      <a:gd name="T9" fmla="*/ 476 h 476"/>
                      <a:gd name="T10" fmla="*/ 465 w 465"/>
                      <a:gd name="T11" fmla="*/ 238 h 476"/>
                      <a:gd name="T12" fmla="*/ 233 w 465"/>
                      <a:gd name="T13" fmla="*/ 0 h 476"/>
                      <a:gd name="T14" fmla="*/ 0 w 465"/>
                      <a:gd name="T15" fmla="*/ 238 h 476"/>
                      <a:gd name="T16" fmla="*/ 0 w 465"/>
                      <a:gd name="T17" fmla="*/ 238 h 476"/>
                      <a:gd name="T18" fmla="*/ 233 w 465"/>
                      <a:gd name="T19" fmla="*/ 0 h 476"/>
                      <a:gd name="T20" fmla="*/ 465 w 465"/>
                      <a:gd name="T21" fmla="*/ 238 h 476"/>
                      <a:gd name="T22" fmla="*/ 465 w 465"/>
                      <a:gd name="T23" fmla="*/ 238 h 476"/>
                      <a:gd name="T24" fmla="*/ 233 w 465"/>
                      <a:gd name="T25"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5" h="476">
                        <a:moveTo>
                          <a:pt x="0" y="238"/>
                        </a:moveTo>
                        <a:cubicBezTo>
                          <a:pt x="0" y="370"/>
                          <a:pt x="104" y="476"/>
                          <a:pt x="233" y="476"/>
                        </a:cubicBezTo>
                        <a:cubicBezTo>
                          <a:pt x="104" y="476"/>
                          <a:pt x="0" y="369"/>
                          <a:pt x="0" y="238"/>
                        </a:cubicBezTo>
                        <a:moveTo>
                          <a:pt x="465" y="238"/>
                        </a:moveTo>
                        <a:cubicBezTo>
                          <a:pt x="465" y="369"/>
                          <a:pt x="361" y="476"/>
                          <a:pt x="233" y="476"/>
                        </a:cubicBezTo>
                        <a:cubicBezTo>
                          <a:pt x="361" y="476"/>
                          <a:pt x="465" y="370"/>
                          <a:pt x="465" y="238"/>
                        </a:cubicBezTo>
                        <a:moveTo>
                          <a:pt x="233" y="0"/>
                        </a:moveTo>
                        <a:cubicBezTo>
                          <a:pt x="104" y="0"/>
                          <a:pt x="0" y="107"/>
                          <a:pt x="0" y="238"/>
                        </a:cubicBezTo>
                        <a:cubicBezTo>
                          <a:pt x="0" y="238"/>
                          <a:pt x="0" y="238"/>
                          <a:pt x="0" y="238"/>
                        </a:cubicBezTo>
                        <a:cubicBezTo>
                          <a:pt x="0" y="107"/>
                          <a:pt x="104" y="0"/>
                          <a:pt x="233" y="0"/>
                        </a:cubicBezTo>
                        <a:cubicBezTo>
                          <a:pt x="361" y="0"/>
                          <a:pt x="465" y="107"/>
                          <a:pt x="465" y="238"/>
                        </a:cubicBezTo>
                        <a:cubicBezTo>
                          <a:pt x="465" y="238"/>
                          <a:pt x="465" y="238"/>
                          <a:pt x="465" y="238"/>
                        </a:cubicBezTo>
                        <a:cubicBezTo>
                          <a:pt x="465" y="107"/>
                          <a:pt x="361" y="0"/>
                          <a:pt x="233" y="0"/>
                        </a:cubicBezTo>
                      </a:path>
                    </a:pathLst>
                  </a:custGeom>
                  <a:solidFill>
                    <a:srgbClr val="F79C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160"/>
                  <p:cNvSpPr>
                    <a:spLocks/>
                  </p:cNvSpPr>
                  <p:nvPr/>
                </p:nvSpPr>
                <p:spPr bwMode="auto">
                  <a:xfrm>
                    <a:off x="1073077" y="2962320"/>
                    <a:ext cx="1152886" cy="1137511"/>
                  </a:xfrm>
                  <a:custGeom>
                    <a:avLst/>
                    <a:gdLst>
                      <a:gd name="T0" fmla="*/ 233 w 465"/>
                      <a:gd name="T1" fmla="*/ 0 h 476"/>
                      <a:gd name="T2" fmla="*/ 0 w 465"/>
                      <a:gd name="T3" fmla="*/ 238 h 476"/>
                      <a:gd name="T4" fmla="*/ 0 w 465"/>
                      <a:gd name="T5" fmla="*/ 238 h 476"/>
                      <a:gd name="T6" fmla="*/ 233 w 465"/>
                      <a:gd name="T7" fmla="*/ 476 h 476"/>
                      <a:gd name="T8" fmla="*/ 233 w 465"/>
                      <a:gd name="T9" fmla="*/ 476 h 476"/>
                      <a:gd name="T10" fmla="*/ 233 w 465"/>
                      <a:gd name="T11" fmla="*/ 476 h 476"/>
                      <a:gd name="T12" fmla="*/ 465 w 465"/>
                      <a:gd name="T13" fmla="*/ 238 h 476"/>
                      <a:gd name="T14" fmla="*/ 465 w 465"/>
                      <a:gd name="T15" fmla="*/ 238 h 476"/>
                      <a:gd name="T16" fmla="*/ 233 w 465"/>
                      <a:gd name="T17" fmla="*/ 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5" h="476">
                        <a:moveTo>
                          <a:pt x="233" y="0"/>
                        </a:moveTo>
                        <a:cubicBezTo>
                          <a:pt x="104" y="0"/>
                          <a:pt x="0" y="107"/>
                          <a:pt x="0" y="238"/>
                        </a:cubicBezTo>
                        <a:cubicBezTo>
                          <a:pt x="0" y="238"/>
                          <a:pt x="0" y="238"/>
                          <a:pt x="0" y="238"/>
                        </a:cubicBezTo>
                        <a:cubicBezTo>
                          <a:pt x="0" y="369"/>
                          <a:pt x="104" y="476"/>
                          <a:pt x="233" y="476"/>
                        </a:cubicBezTo>
                        <a:cubicBezTo>
                          <a:pt x="233" y="476"/>
                          <a:pt x="233" y="476"/>
                          <a:pt x="233" y="476"/>
                        </a:cubicBezTo>
                        <a:cubicBezTo>
                          <a:pt x="233" y="476"/>
                          <a:pt x="233" y="476"/>
                          <a:pt x="233" y="476"/>
                        </a:cubicBezTo>
                        <a:cubicBezTo>
                          <a:pt x="361" y="476"/>
                          <a:pt x="465" y="369"/>
                          <a:pt x="465" y="238"/>
                        </a:cubicBezTo>
                        <a:cubicBezTo>
                          <a:pt x="465" y="238"/>
                          <a:pt x="465" y="238"/>
                          <a:pt x="465" y="238"/>
                        </a:cubicBezTo>
                        <a:cubicBezTo>
                          <a:pt x="465" y="107"/>
                          <a:pt x="361" y="0"/>
                          <a:pt x="233" y="0"/>
                        </a:cubicBezTo>
                      </a:path>
                    </a:pathLst>
                  </a:custGeom>
                  <a:no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0" name="Freeform 156"/>
                <p:cNvSpPr>
                  <a:spLocks noEditPoints="1"/>
                </p:cNvSpPr>
                <p:nvPr/>
              </p:nvSpPr>
              <p:spPr bwMode="auto">
                <a:xfrm>
                  <a:off x="4340365" y="2711456"/>
                  <a:ext cx="997896" cy="1022813"/>
                </a:xfrm>
                <a:custGeom>
                  <a:avLst/>
                  <a:gdLst>
                    <a:gd name="T0" fmla="*/ 0 w 392"/>
                    <a:gd name="T1" fmla="*/ 201 h 402"/>
                    <a:gd name="T2" fmla="*/ 196 w 392"/>
                    <a:gd name="T3" fmla="*/ 402 h 402"/>
                    <a:gd name="T4" fmla="*/ 0 w 392"/>
                    <a:gd name="T5" fmla="*/ 201 h 402"/>
                    <a:gd name="T6" fmla="*/ 392 w 392"/>
                    <a:gd name="T7" fmla="*/ 201 h 402"/>
                    <a:gd name="T8" fmla="*/ 196 w 392"/>
                    <a:gd name="T9" fmla="*/ 402 h 402"/>
                    <a:gd name="T10" fmla="*/ 392 w 392"/>
                    <a:gd name="T11" fmla="*/ 201 h 402"/>
                    <a:gd name="T12" fmla="*/ 196 w 392"/>
                    <a:gd name="T13" fmla="*/ 0 h 402"/>
                    <a:gd name="T14" fmla="*/ 0 w 392"/>
                    <a:gd name="T15" fmla="*/ 201 h 402"/>
                    <a:gd name="T16" fmla="*/ 0 w 392"/>
                    <a:gd name="T17" fmla="*/ 201 h 402"/>
                    <a:gd name="T18" fmla="*/ 196 w 392"/>
                    <a:gd name="T19" fmla="*/ 0 h 402"/>
                    <a:gd name="T20" fmla="*/ 392 w 392"/>
                    <a:gd name="T21" fmla="*/ 201 h 402"/>
                    <a:gd name="T22" fmla="*/ 392 w 392"/>
                    <a:gd name="T23" fmla="*/ 201 h 402"/>
                    <a:gd name="T24" fmla="*/ 196 w 392"/>
                    <a:gd name="T25"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2" h="402">
                      <a:moveTo>
                        <a:pt x="0" y="201"/>
                      </a:moveTo>
                      <a:cubicBezTo>
                        <a:pt x="0" y="312"/>
                        <a:pt x="88" y="402"/>
                        <a:pt x="196" y="402"/>
                      </a:cubicBezTo>
                      <a:cubicBezTo>
                        <a:pt x="88" y="402"/>
                        <a:pt x="0" y="311"/>
                        <a:pt x="0" y="201"/>
                      </a:cubicBezTo>
                      <a:moveTo>
                        <a:pt x="392" y="201"/>
                      </a:moveTo>
                      <a:cubicBezTo>
                        <a:pt x="392" y="311"/>
                        <a:pt x="304" y="402"/>
                        <a:pt x="196" y="402"/>
                      </a:cubicBezTo>
                      <a:cubicBezTo>
                        <a:pt x="305" y="402"/>
                        <a:pt x="392" y="312"/>
                        <a:pt x="392" y="201"/>
                      </a:cubicBezTo>
                      <a:moveTo>
                        <a:pt x="196" y="0"/>
                      </a:moveTo>
                      <a:cubicBezTo>
                        <a:pt x="88" y="0"/>
                        <a:pt x="0" y="90"/>
                        <a:pt x="0" y="201"/>
                      </a:cubicBezTo>
                      <a:cubicBezTo>
                        <a:pt x="0" y="201"/>
                        <a:pt x="0" y="201"/>
                        <a:pt x="0" y="201"/>
                      </a:cubicBezTo>
                      <a:cubicBezTo>
                        <a:pt x="0" y="90"/>
                        <a:pt x="88" y="0"/>
                        <a:pt x="196" y="0"/>
                      </a:cubicBezTo>
                      <a:cubicBezTo>
                        <a:pt x="304" y="0"/>
                        <a:pt x="392" y="90"/>
                        <a:pt x="392" y="201"/>
                      </a:cubicBezTo>
                      <a:cubicBezTo>
                        <a:pt x="392" y="201"/>
                        <a:pt x="392" y="201"/>
                        <a:pt x="392" y="201"/>
                      </a:cubicBezTo>
                      <a:cubicBezTo>
                        <a:pt x="392" y="90"/>
                        <a:pt x="305" y="0"/>
                        <a:pt x="196" y="0"/>
                      </a:cubicBezTo>
                    </a:path>
                  </a:pathLst>
                </a:custGeom>
                <a:solidFill>
                  <a:srgbClr val="7DCC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9"/>
                <p:cNvGrpSpPr/>
                <p:nvPr/>
              </p:nvGrpSpPr>
              <p:grpSpPr>
                <a:xfrm>
                  <a:off x="9845528" y="1188726"/>
                  <a:ext cx="659895" cy="677359"/>
                  <a:chOff x="9845528" y="1188726"/>
                  <a:chExt cx="659895" cy="677359"/>
                </a:xfrm>
              </p:grpSpPr>
              <p:sp>
                <p:nvSpPr>
                  <p:cNvPr id="106" name="Freeform 132"/>
                  <p:cNvSpPr>
                    <a:spLocks noEditPoints="1"/>
                  </p:cNvSpPr>
                  <p:nvPr/>
                </p:nvSpPr>
                <p:spPr bwMode="auto">
                  <a:xfrm>
                    <a:off x="9845528" y="1188726"/>
                    <a:ext cx="659895" cy="677359"/>
                  </a:xfrm>
                  <a:custGeom>
                    <a:avLst/>
                    <a:gdLst>
                      <a:gd name="T0" fmla="*/ 0 w 247"/>
                      <a:gd name="T1" fmla="*/ 127 h 253"/>
                      <a:gd name="T2" fmla="*/ 124 w 247"/>
                      <a:gd name="T3" fmla="*/ 253 h 253"/>
                      <a:gd name="T4" fmla="*/ 0 w 247"/>
                      <a:gd name="T5" fmla="*/ 127 h 253"/>
                      <a:gd name="T6" fmla="*/ 247 w 247"/>
                      <a:gd name="T7" fmla="*/ 127 h 253"/>
                      <a:gd name="T8" fmla="*/ 124 w 247"/>
                      <a:gd name="T9" fmla="*/ 253 h 253"/>
                      <a:gd name="T10" fmla="*/ 247 w 247"/>
                      <a:gd name="T11" fmla="*/ 127 h 253"/>
                      <a:gd name="T12" fmla="*/ 124 w 247"/>
                      <a:gd name="T13" fmla="*/ 0 h 253"/>
                      <a:gd name="T14" fmla="*/ 0 w 247"/>
                      <a:gd name="T15" fmla="*/ 127 h 253"/>
                      <a:gd name="T16" fmla="*/ 0 w 247"/>
                      <a:gd name="T17" fmla="*/ 127 h 253"/>
                      <a:gd name="T18" fmla="*/ 124 w 247"/>
                      <a:gd name="T19" fmla="*/ 0 h 253"/>
                      <a:gd name="T20" fmla="*/ 247 w 247"/>
                      <a:gd name="T21" fmla="*/ 127 h 253"/>
                      <a:gd name="T22" fmla="*/ 247 w 247"/>
                      <a:gd name="T23" fmla="*/ 127 h 253"/>
                      <a:gd name="T24" fmla="*/ 124 w 247"/>
                      <a:gd name="T25"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253">
                        <a:moveTo>
                          <a:pt x="0" y="127"/>
                        </a:moveTo>
                        <a:cubicBezTo>
                          <a:pt x="0" y="196"/>
                          <a:pt x="55" y="253"/>
                          <a:pt x="124" y="253"/>
                        </a:cubicBezTo>
                        <a:cubicBezTo>
                          <a:pt x="56" y="253"/>
                          <a:pt x="0" y="196"/>
                          <a:pt x="0" y="127"/>
                        </a:cubicBezTo>
                        <a:moveTo>
                          <a:pt x="247" y="127"/>
                        </a:moveTo>
                        <a:cubicBezTo>
                          <a:pt x="247" y="196"/>
                          <a:pt x="192" y="253"/>
                          <a:pt x="124" y="253"/>
                        </a:cubicBezTo>
                        <a:cubicBezTo>
                          <a:pt x="192" y="253"/>
                          <a:pt x="247" y="196"/>
                          <a:pt x="247" y="127"/>
                        </a:cubicBezTo>
                        <a:moveTo>
                          <a:pt x="124" y="0"/>
                        </a:moveTo>
                        <a:cubicBezTo>
                          <a:pt x="55" y="0"/>
                          <a:pt x="0" y="57"/>
                          <a:pt x="0" y="127"/>
                        </a:cubicBezTo>
                        <a:cubicBezTo>
                          <a:pt x="0" y="127"/>
                          <a:pt x="0" y="127"/>
                          <a:pt x="0" y="127"/>
                        </a:cubicBezTo>
                        <a:cubicBezTo>
                          <a:pt x="0" y="57"/>
                          <a:pt x="56" y="0"/>
                          <a:pt x="124" y="0"/>
                        </a:cubicBezTo>
                        <a:cubicBezTo>
                          <a:pt x="192" y="0"/>
                          <a:pt x="247" y="57"/>
                          <a:pt x="247" y="127"/>
                        </a:cubicBezTo>
                        <a:cubicBezTo>
                          <a:pt x="247" y="127"/>
                          <a:pt x="247" y="127"/>
                          <a:pt x="247" y="127"/>
                        </a:cubicBezTo>
                        <a:cubicBezTo>
                          <a:pt x="247" y="57"/>
                          <a:pt x="192" y="0"/>
                          <a:pt x="124" y="0"/>
                        </a:cubicBezTo>
                      </a:path>
                    </a:pathLst>
                  </a:custGeom>
                  <a:solidFill>
                    <a:srgbClr val="DF9E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131"/>
                  <p:cNvSpPr>
                    <a:spLocks/>
                  </p:cNvSpPr>
                  <p:nvPr/>
                </p:nvSpPr>
                <p:spPr bwMode="auto">
                  <a:xfrm>
                    <a:off x="9845528" y="1188726"/>
                    <a:ext cx="659895" cy="677359"/>
                  </a:xfrm>
                  <a:custGeom>
                    <a:avLst/>
                    <a:gdLst>
                      <a:gd name="T0" fmla="*/ 124 w 247"/>
                      <a:gd name="T1" fmla="*/ 0 h 253"/>
                      <a:gd name="T2" fmla="*/ 0 w 247"/>
                      <a:gd name="T3" fmla="*/ 127 h 253"/>
                      <a:gd name="T4" fmla="*/ 0 w 247"/>
                      <a:gd name="T5" fmla="*/ 127 h 253"/>
                      <a:gd name="T6" fmla="*/ 124 w 247"/>
                      <a:gd name="T7" fmla="*/ 253 h 253"/>
                      <a:gd name="T8" fmla="*/ 124 w 247"/>
                      <a:gd name="T9" fmla="*/ 253 h 253"/>
                      <a:gd name="T10" fmla="*/ 124 w 247"/>
                      <a:gd name="T11" fmla="*/ 253 h 253"/>
                      <a:gd name="T12" fmla="*/ 247 w 247"/>
                      <a:gd name="T13" fmla="*/ 127 h 253"/>
                      <a:gd name="T14" fmla="*/ 247 w 247"/>
                      <a:gd name="T15" fmla="*/ 127 h 253"/>
                      <a:gd name="T16" fmla="*/ 124 w 247"/>
                      <a:gd name="T1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 h="253">
                        <a:moveTo>
                          <a:pt x="124" y="0"/>
                        </a:moveTo>
                        <a:cubicBezTo>
                          <a:pt x="56" y="0"/>
                          <a:pt x="0" y="57"/>
                          <a:pt x="0" y="127"/>
                        </a:cubicBezTo>
                        <a:cubicBezTo>
                          <a:pt x="0" y="127"/>
                          <a:pt x="0" y="127"/>
                          <a:pt x="0" y="127"/>
                        </a:cubicBezTo>
                        <a:cubicBezTo>
                          <a:pt x="0" y="196"/>
                          <a:pt x="56" y="253"/>
                          <a:pt x="124" y="253"/>
                        </a:cubicBezTo>
                        <a:cubicBezTo>
                          <a:pt x="124" y="253"/>
                          <a:pt x="124" y="253"/>
                          <a:pt x="124" y="253"/>
                        </a:cubicBezTo>
                        <a:cubicBezTo>
                          <a:pt x="124" y="253"/>
                          <a:pt x="124" y="253"/>
                          <a:pt x="124" y="253"/>
                        </a:cubicBezTo>
                        <a:cubicBezTo>
                          <a:pt x="192" y="253"/>
                          <a:pt x="247" y="196"/>
                          <a:pt x="247" y="127"/>
                        </a:cubicBezTo>
                        <a:cubicBezTo>
                          <a:pt x="247" y="127"/>
                          <a:pt x="247" y="127"/>
                          <a:pt x="247" y="127"/>
                        </a:cubicBezTo>
                        <a:cubicBezTo>
                          <a:pt x="247" y="57"/>
                          <a:pt x="192" y="0"/>
                          <a:pt x="124" y="0"/>
                        </a:cubicBezTo>
                      </a:path>
                    </a:pathLst>
                  </a:custGeom>
                  <a:no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7" name="Freeform 136"/>
                <p:cNvSpPr>
                  <a:spLocks noEditPoints="1"/>
                </p:cNvSpPr>
                <p:nvPr/>
              </p:nvSpPr>
              <p:spPr bwMode="auto">
                <a:xfrm>
                  <a:off x="4027418" y="1376301"/>
                  <a:ext cx="739875" cy="761286"/>
                </a:xfrm>
                <a:custGeom>
                  <a:avLst/>
                  <a:gdLst>
                    <a:gd name="T0" fmla="*/ 0 w 290"/>
                    <a:gd name="T1" fmla="*/ 149 h 298"/>
                    <a:gd name="T2" fmla="*/ 145 w 290"/>
                    <a:gd name="T3" fmla="*/ 298 h 298"/>
                    <a:gd name="T4" fmla="*/ 0 w 290"/>
                    <a:gd name="T5" fmla="*/ 149 h 298"/>
                    <a:gd name="T6" fmla="*/ 290 w 290"/>
                    <a:gd name="T7" fmla="*/ 149 h 298"/>
                    <a:gd name="T8" fmla="*/ 145 w 290"/>
                    <a:gd name="T9" fmla="*/ 298 h 298"/>
                    <a:gd name="T10" fmla="*/ 290 w 290"/>
                    <a:gd name="T11" fmla="*/ 149 h 298"/>
                    <a:gd name="T12" fmla="*/ 135 w 290"/>
                    <a:gd name="T13" fmla="*/ 0 h 298"/>
                    <a:gd name="T14" fmla="*/ 0 w 290"/>
                    <a:gd name="T15" fmla="*/ 149 h 298"/>
                    <a:gd name="T16" fmla="*/ 0 w 290"/>
                    <a:gd name="T17" fmla="*/ 149 h 298"/>
                    <a:gd name="T18" fmla="*/ 135 w 290"/>
                    <a:gd name="T19" fmla="*/ 0 h 298"/>
                    <a:gd name="T20" fmla="*/ 155 w 290"/>
                    <a:gd name="T21" fmla="*/ 0 h 298"/>
                    <a:gd name="T22" fmla="*/ 290 w 290"/>
                    <a:gd name="T23" fmla="*/ 149 h 298"/>
                    <a:gd name="T24" fmla="*/ 290 w 290"/>
                    <a:gd name="T25" fmla="*/ 149 h 298"/>
                    <a:gd name="T26" fmla="*/ 155 w 290"/>
                    <a:gd name="T2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298">
                      <a:moveTo>
                        <a:pt x="0" y="149"/>
                      </a:moveTo>
                      <a:cubicBezTo>
                        <a:pt x="0" y="231"/>
                        <a:pt x="65" y="298"/>
                        <a:pt x="145" y="298"/>
                      </a:cubicBezTo>
                      <a:cubicBezTo>
                        <a:pt x="65" y="298"/>
                        <a:pt x="0" y="231"/>
                        <a:pt x="0" y="149"/>
                      </a:cubicBezTo>
                      <a:moveTo>
                        <a:pt x="290" y="149"/>
                      </a:moveTo>
                      <a:cubicBezTo>
                        <a:pt x="290" y="231"/>
                        <a:pt x="225" y="298"/>
                        <a:pt x="145" y="298"/>
                      </a:cubicBezTo>
                      <a:cubicBezTo>
                        <a:pt x="225" y="298"/>
                        <a:pt x="290" y="231"/>
                        <a:pt x="290" y="149"/>
                      </a:cubicBezTo>
                      <a:moveTo>
                        <a:pt x="135" y="0"/>
                      </a:moveTo>
                      <a:cubicBezTo>
                        <a:pt x="59" y="6"/>
                        <a:pt x="0" y="70"/>
                        <a:pt x="0" y="149"/>
                      </a:cubicBezTo>
                      <a:cubicBezTo>
                        <a:pt x="0" y="149"/>
                        <a:pt x="0" y="149"/>
                        <a:pt x="0" y="149"/>
                      </a:cubicBezTo>
                      <a:cubicBezTo>
                        <a:pt x="0" y="70"/>
                        <a:pt x="59" y="6"/>
                        <a:pt x="135" y="0"/>
                      </a:cubicBezTo>
                      <a:moveTo>
                        <a:pt x="155" y="0"/>
                      </a:moveTo>
                      <a:cubicBezTo>
                        <a:pt x="231" y="6"/>
                        <a:pt x="290" y="70"/>
                        <a:pt x="290" y="149"/>
                      </a:cubicBezTo>
                      <a:cubicBezTo>
                        <a:pt x="290" y="149"/>
                        <a:pt x="290" y="149"/>
                        <a:pt x="290" y="149"/>
                      </a:cubicBezTo>
                      <a:cubicBezTo>
                        <a:pt x="290" y="70"/>
                        <a:pt x="231" y="6"/>
                        <a:pt x="155" y="0"/>
                      </a:cubicBezTo>
                    </a:path>
                  </a:pathLst>
                </a:custGeom>
                <a:solidFill>
                  <a:srgbClr val="66CA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roup 21"/>
                <p:cNvGrpSpPr/>
                <p:nvPr/>
              </p:nvGrpSpPr>
              <p:grpSpPr>
                <a:xfrm>
                  <a:off x="7963512" y="2070090"/>
                  <a:ext cx="882136" cy="904311"/>
                  <a:chOff x="7963512" y="2070090"/>
                  <a:chExt cx="882136" cy="904311"/>
                </a:xfrm>
              </p:grpSpPr>
              <p:sp>
                <p:nvSpPr>
                  <p:cNvPr id="96" name="Freeform 149"/>
                  <p:cNvSpPr>
                    <a:spLocks noEditPoints="1"/>
                  </p:cNvSpPr>
                  <p:nvPr/>
                </p:nvSpPr>
                <p:spPr bwMode="auto">
                  <a:xfrm>
                    <a:off x="7963512" y="2070090"/>
                    <a:ext cx="882136" cy="904311"/>
                  </a:xfrm>
                  <a:custGeom>
                    <a:avLst/>
                    <a:gdLst>
                      <a:gd name="T0" fmla="*/ 334 w 334"/>
                      <a:gd name="T1" fmla="*/ 171 h 342"/>
                      <a:gd name="T2" fmla="*/ 167 w 334"/>
                      <a:gd name="T3" fmla="*/ 342 h 342"/>
                      <a:gd name="T4" fmla="*/ 334 w 334"/>
                      <a:gd name="T5" fmla="*/ 171 h 342"/>
                      <a:gd name="T6" fmla="*/ 0 w 334"/>
                      <a:gd name="T7" fmla="*/ 171 h 342"/>
                      <a:gd name="T8" fmla="*/ 167 w 334"/>
                      <a:gd name="T9" fmla="*/ 342 h 342"/>
                      <a:gd name="T10" fmla="*/ 0 w 334"/>
                      <a:gd name="T11" fmla="*/ 171 h 342"/>
                      <a:gd name="T12" fmla="*/ 167 w 334"/>
                      <a:gd name="T13" fmla="*/ 0 h 342"/>
                      <a:gd name="T14" fmla="*/ 0 w 334"/>
                      <a:gd name="T15" fmla="*/ 171 h 342"/>
                      <a:gd name="T16" fmla="*/ 0 w 334"/>
                      <a:gd name="T17" fmla="*/ 171 h 342"/>
                      <a:gd name="T18" fmla="*/ 167 w 334"/>
                      <a:gd name="T19" fmla="*/ 0 h 342"/>
                      <a:gd name="T20" fmla="*/ 334 w 334"/>
                      <a:gd name="T21" fmla="*/ 171 h 342"/>
                      <a:gd name="T22" fmla="*/ 334 w 334"/>
                      <a:gd name="T23" fmla="*/ 171 h 342"/>
                      <a:gd name="T24" fmla="*/ 167 w 334"/>
                      <a:gd name="T25"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342">
                        <a:moveTo>
                          <a:pt x="334" y="171"/>
                        </a:moveTo>
                        <a:cubicBezTo>
                          <a:pt x="334" y="265"/>
                          <a:pt x="259" y="342"/>
                          <a:pt x="167" y="342"/>
                        </a:cubicBezTo>
                        <a:cubicBezTo>
                          <a:pt x="259" y="342"/>
                          <a:pt x="334" y="265"/>
                          <a:pt x="334" y="171"/>
                        </a:cubicBezTo>
                        <a:moveTo>
                          <a:pt x="0" y="171"/>
                        </a:moveTo>
                        <a:cubicBezTo>
                          <a:pt x="0" y="265"/>
                          <a:pt x="75" y="342"/>
                          <a:pt x="167" y="342"/>
                        </a:cubicBezTo>
                        <a:cubicBezTo>
                          <a:pt x="75" y="342"/>
                          <a:pt x="0" y="265"/>
                          <a:pt x="0" y="171"/>
                        </a:cubicBezTo>
                        <a:moveTo>
                          <a:pt x="167" y="0"/>
                        </a:moveTo>
                        <a:cubicBezTo>
                          <a:pt x="75" y="0"/>
                          <a:pt x="0" y="76"/>
                          <a:pt x="0" y="171"/>
                        </a:cubicBezTo>
                        <a:cubicBezTo>
                          <a:pt x="0" y="171"/>
                          <a:pt x="0" y="171"/>
                          <a:pt x="0" y="171"/>
                        </a:cubicBezTo>
                        <a:cubicBezTo>
                          <a:pt x="0" y="76"/>
                          <a:pt x="75" y="0"/>
                          <a:pt x="167" y="0"/>
                        </a:cubicBezTo>
                        <a:cubicBezTo>
                          <a:pt x="259" y="0"/>
                          <a:pt x="334" y="76"/>
                          <a:pt x="334" y="171"/>
                        </a:cubicBezTo>
                        <a:cubicBezTo>
                          <a:pt x="334" y="171"/>
                          <a:pt x="334" y="171"/>
                          <a:pt x="334" y="171"/>
                        </a:cubicBezTo>
                        <a:cubicBezTo>
                          <a:pt x="334" y="76"/>
                          <a:pt x="259" y="0"/>
                          <a:pt x="167" y="0"/>
                        </a:cubicBezTo>
                      </a:path>
                    </a:pathLst>
                  </a:custGeom>
                  <a:solidFill>
                    <a:srgbClr val="FF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148"/>
                  <p:cNvSpPr>
                    <a:spLocks/>
                  </p:cNvSpPr>
                  <p:nvPr/>
                </p:nvSpPr>
                <p:spPr bwMode="auto">
                  <a:xfrm>
                    <a:off x="7963512" y="2070090"/>
                    <a:ext cx="882136" cy="904311"/>
                  </a:xfrm>
                  <a:custGeom>
                    <a:avLst/>
                    <a:gdLst>
                      <a:gd name="T0" fmla="*/ 167 w 334"/>
                      <a:gd name="T1" fmla="*/ 0 h 342"/>
                      <a:gd name="T2" fmla="*/ 0 w 334"/>
                      <a:gd name="T3" fmla="*/ 171 h 342"/>
                      <a:gd name="T4" fmla="*/ 0 w 334"/>
                      <a:gd name="T5" fmla="*/ 171 h 342"/>
                      <a:gd name="T6" fmla="*/ 167 w 334"/>
                      <a:gd name="T7" fmla="*/ 342 h 342"/>
                      <a:gd name="T8" fmla="*/ 167 w 334"/>
                      <a:gd name="T9" fmla="*/ 342 h 342"/>
                      <a:gd name="T10" fmla="*/ 167 w 334"/>
                      <a:gd name="T11" fmla="*/ 342 h 342"/>
                      <a:gd name="T12" fmla="*/ 334 w 334"/>
                      <a:gd name="T13" fmla="*/ 171 h 342"/>
                      <a:gd name="T14" fmla="*/ 334 w 334"/>
                      <a:gd name="T15" fmla="*/ 171 h 342"/>
                      <a:gd name="T16" fmla="*/ 167 w 334"/>
                      <a:gd name="T17"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4" h="342">
                        <a:moveTo>
                          <a:pt x="167" y="0"/>
                        </a:moveTo>
                        <a:cubicBezTo>
                          <a:pt x="75" y="0"/>
                          <a:pt x="0" y="76"/>
                          <a:pt x="0" y="171"/>
                        </a:cubicBezTo>
                        <a:cubicBezTo>
                          <a:pt x="0" y="171"/>
                          <a:pt x="0" y="171"/>
                          <a:pt x="0" y="171"/>
                        </a:cubicBezTo>
                        <a:cubicBezTo>
                          <a:pt x="0" y="265"/>
                          <a:pt x="75" y="342"/>
                          <a:pt x="167" y="342"/>
                        </a:cubicBezTo>
                        <a:cubicBezTo>
                          <a:pt x="167" y="342"/>
                          <a:pt x="167" y="342"/>
                          <a:pt x="167" y="342"/>
                        </a:cubicBezTo>
                        <a:cubicBezTo>
                          <a:pt x="167" y="342"/>
                          <a:pt x="167" y="342"/>
                          <a:pt x="167" y="342"/>
                        </a:cubicBezTo>
                        <a:cubicBezTo>
                          <a:pt x="259" y="342"/>
                          <a:pt x="334" y="265"/>
                          <a:pt x="334" y="171"/>
                        </a:cubicBezTo>
                        <a:cubicBezTo>
                          <a:pt x="334" y="171"/>
                          <a:pt x="334" y="171"/>
                          <a:pt x="334" y="171"/>
                        </a:cubicBezTo>
                        <a:cubicBezTo>
                          <a:pt x="334" y="76"/>
                          <a:pt x="259" y="0"/>
                          <a:pt x="167" y="0"/>
                        </a:cubicBezTo>
                      </a:path>
                    </a:pathLst>
                  </a:custGeom>
                  <a:noFill/>
                  <a:ln>
                    <a:noFill/>
                  </a:ln>
                </p:spPr>
                <p:txBody>
                  <a:bodyPr vert="horz" wrap="square" lIns="91434" tIns="45717" rIns="91434" bIns="4571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grpSp>
      <p:grpSp>
        <p:nvGrpSpPr>
          <p:cNvPr id="19" name="Group 18">
            <a:extLst>
              <a:ext uri="{FF2B5EF4-FFF2-40B4-BE49-F238E27FC236}">
                <a16:creationId xmlns:a16="http://schemas.microsoft.com/office/drawing/2014/main" id="{0598EF62-4939-4BFD-BD8D-C689C3E0092B}"/>
              </a:ext>
            </a:extLst>
          </p:cNvPr>
          <p:cNvGrpSpPr/>
          <p:nvPr/>
        </p:nvGrpSpPr>
        <p:grpSpPr>
          <a:xfrm>
            <a:off x="2014479" y="4590542"/>
            <a:ext cx="703489" cy="990678"/>
            <a:chOff x="2014479" y="4395307"/>
            <a:chExt cx="936660" cy="1185913"/>
          </a:xfrm>
          <a:solidFill>
            <a:srgbClr val="1C9AD6"/>
          </a:solidFill>
        </p:grpSpPr>
        <p:sp>
          <p:nvSpPr>
            <p:cNvPr id="7" name="Wave 6">
              <a:extLst>
                <a:ext uri="{FF2B5EF4-FFF2-40B4-BE49-F238E27FC236}">
                  <a16:creationId xmlns:a16="http://schemas.microsoft.com/office/drawing/2014/main" id="{F3AAEE15-C87F-4A0C-A95F-5009BAB2366B}"/>
                </a:ext>
              </a:extLst>
            </p:cNvPr>
            <p:cNvSpPr/>
            <p:nvPr/>
          </p:nvSpPr>
          <p:spPr>
            <a:xfrm>
              <a:off x="2049845" y="4395307"/>
              <a:ext cx="901294" cy="746086"/>
            </a:xfrm>
            <a:prstGeom prst="wav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949389EF-FAF8-4F9A-99E6-D79EA5127A91}"/>
                </a:ext>
              </a:extLst>
            </p:cNvPr>
            <p:cNvGrpSpPr/>
            <p:nvPr/>
          </p:nvGrpSpPr>
          <p:grpSpPr>
            <a:xfrm>
              <a:off x="2014479" y="4485061"/>
              <a:ext cx="114300" cy="1096159"/>
              <a:chOff x="781419" y="1790723"/>
              <a:chExt cx="114300" cy="1096159"/>
            </a:xfrm>
            <a:grpFill/>
          </p:grpSpPr>
          <p:cxnSp>
            <p:nvCxnSpPr>
              <p:cNvPr id="14" name="Straight Connector 13">
                <a:extLst>
                  <a:ext uri="{FF2B5EF4-FFF2-40B4-BE49-F238E27FC236}">
                    <a16:creationId xmlns:a16="http://schemas.microsoft.com/office/drawing/2014/main" id="{6B3D0701-DE88-42F1-AED6-CF92468DE4EA}"/>
                  </a:ext>
                </a:extLst>
              </p:cNvPr>
              <p:cNvCxnSpPr/>
              <p:nvPr/>
            </p:nvCxnSpPr>
            <p:spPr>
              <a:xfrm>
                <a:off x="838569" y="1790723"/>
                <a:ext cx="0" cy="1030946"/>
              </a:xfrm>
              <a:prstGeom prst="line">
                <a:avLst/>
              </a:prstGeom>
              <a:grpFill/>
              <a:ln w="38100">
                <a:solidFill>
                  <a:srgbClr val="1C9AD6"/>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0EDD067B-849D-4611-84D4-B2E34F3C5E8D}"/>
                  </a:ext>
                </a:extLst>
              </p:cNvPr>
              <p:cNvSpPr/>
              <p:nvPr/>
            </p:nvSpPr>
            <p:spPr>
              <a:xfrm>
                <a:off x="781419" y="2778712"/>
                <a:ext cx="114300" cy="1081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 name="Group 1">
            <a:extLst>
              <a:ext uri="{FF2B5EF4-FFF2-40B4-BE49-F238E27FC236}">
                <a16:creationId xmlns:a16="http://schemas.microsoft.com/office/drawing/2014/main" id="{45355DBE-6469-5D68-1231-3B403221B9FE}"/>
              </a:ext>
            </a:extLst>
          </p:cNvPr>
          <p:cNvGrpSpPr/>
          <p:nvPr/>
        </p:nvGrpSpPr>
        <p:grpSpPr>
          <a:xfrm>
            <a:off x="8221034" y="3162476"/>
            <a:ext cx="685631" cy="974342"/>
            <a:chOff x="2014479" y="4395307"/>
            <a:chExt cx="936660" cy="1185913"/>
          </a:xfrm>
          <a:solidFill>
            <a:srgbClr val="1C9AD6"/>
          </a:solidFill>
        </p:grpSpPr>
        <p:sp>
          <p:nvSpPr>
            <p:cNvPr id="10" name="Wave 9">
              <a:extLst>
                <a:ext uri="{FF2B5EF4-FFF2-40B4-BE49-F238E27FC236}">
                  <a16:creationId xmlns:a16="http://schemas.microsoft.com/office/drawing/2014/main" id="{8C2C9016-8B17-DA17-158C-176D2B19AC42}"/>
                </a:ext>
              </a:extLst>
            </p:cNvPr>
            <p:cNvSpPr/>
            <p:nvPr/>
          </p:nvSpPr>
          <p:spPr>
            <a:xfrm>
              <a:off x="2049845" y="4395307"/>
              <a:ext cx="901294" cy="746086"/>
            </a:xfrm>
            <a:prstGeom prst="wav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53209309-BEC1-EDF0-D641-6691CE0A33D8}"/>
                </a:ext>
              </a:extLst>
            </p:cNvPr>
            <p:cNvGrpSpPr/>
            <p:nvPr/>
          </p:nvGrpSpPr>
          <p:grpSpPr>
            <a:xfrm>
              <a:off x="2014479" y="4485061"/>
              <a:ext cx="114300" cy="1096159"/>
              <a:chOff x="781419" y="1790723"/>
              <a:chExt cx="114300" cy="1096159"/>
            </a:xfrm>
            <a:grpFill/>
          </p:grpSpPr>
          <p:cxnSp>
            <p:nvCxnSpPr>
              <p:cNvPr id="13" name="Straight Connector 12">
                <a:extLst>
                  <a:ext uri="{FF2B5EF4-FFF2-40B4-BE49-F238E27FC236}">
                    <a16:creationId xmlns:a16="http://schemas.microsoft.com/office/drawing/2014/main" id="{F4F9B679-1578-20BA-FEA2-AA93B04DFCBD}"/>
                  </a:ext>
                </a:extLst>
              </p:cNvPr>
              <p:cNvCxnSpPr/>
              <p:nvPr/>
            </p:nvCxnSpPr>
            <p:spPr>
              <a:xfrm>
                <a:off x="838569" y="1790723"/>
                <a:ext cx="0" cy="1030946"/>
              </a:xfrm>
              <a:prstGeom prst="line">
                <a:avLst/>
              </a:prstGeom>
              <a:grpFill/>
              <a:ln w="38100">
                <a:solidFill>
                  <a:srgbClr val="1C9AD6"/>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DC24C22-3E40-BF1F-53FF-CA41306A4567}"/>
                  </a:ext>
                </a:extLst>
              </p:cNvPr>
              <p:cNvSpPr/>
              <p:nvPr/>
            </p:nvSpPr>
            <p:spPr>
              <a:xfrm>
                <a:off x="781419" y="2778712"/>
                <a:ext cx="114300" cy="108170"/>
              </a:xfrm>
              <a:prstGeom prst="ellips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8" name="Group 17">
            <a:extLst>
              <a:ext uri="{FF2B5EF4-FFF2-40B4-BE49-F238E27FC236}">
                <a16:creationId xmlns:a16="http://schemas.microsoft.com/office/drawing/2014/main" id="{54D6057E-0A1C-FB05-0AF9-7EC0CF774D73}"/>
              </a:ext>
            </a:extLst>
          </p:cNvPr>
          <p:cNvGrpSpPr/>
          <p:nvPr/>
        </p:nvGrpSpPr>
        <p:grpSpPr>
          <a:xfrm>
            <a:off x="3888793" y="1710826"/>
            <a:ext cx="685631" cy="974342"/>
            <a:chOff x="2014479" y="4395307"/>
            <a:chExt cx="936660" cy="1185913"/>
          </a:xfrm>
          <a:solidFill>
            <a:srgbClr val="1C9AD6"/>
          </a:solidFill>
        </p:grpSpPr>
        <p:sp>
          <p:nvSpPr>
            <p:cNvPr id="21" name="Wave 20">
              <a:extLst>
                <a:ext uri="{FF2B5EF4-FFF2-40B4-BE49-F238E27FC236}">
                  <a16:creationId xmlns:a16="http://schemas.microsoft.com/office/drawing/2014/main" id="{354B1588-E314-88FB-2308-BB7B0AE92DCF}"/>
                </a:ext>
              </a:extLst>
            </p:cNvPr>
            <p:cNvSpPr/>
            <p:nvPr/>
          </p:nvSpPr>
          <p:spPr>
            <a:xfrm>
              <a:off x="2049845" y="4395307"/>
              <a:ext cx="901294" cy="746086"/>
            </a:xfrm>
            <a:prstGeom prst="wav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A365D417-E96A-1735-7BB7-7282830BFE29}"/>
                </a:ext>
              </a:extLst>
            </p:cNvPr>
            <p:cNvGrpSpPr/>
            <p:nvPr/>
          </p:nvGrpSpPr>
          <p:grpSpPr>
            <a:xfrm>
              <a:off x="2014479" y="4485061"/>
              <a:ext cx="114300" cy="1096159"/>
              <a:chOff x="781419" y="1790723"/>
              <a:chExt cx="114300" cy="1096159"/>
            </a:xfrm>
            <a:grpFill/>
          </p:grpSpPr>
          <p:cxnSp>
            <p:nvCxnSpPr>
              <p:cNvPr id="24" name="Straight Connector 23">
                <a:extLst>
                  <a:ext uri="{FF2B5EF4-FFF2-40B4-BE49-F238E27FC236}">
                    <a16:creationId xmlns:a16="http://schemas.microsoft.com/office/drawing/2014/main" id="{B63E5BE6-CD79-55EB-BADD-9EF355EBB857}"/>
                  </a:ext>
                </a:extLst>
              </p:cNvPr>
              <p:cNvCxnSpPr/>
              <p:nvPr/>
            </p:nvCxnSpPr>
            <p:spPr>
              <a:xfrm>
                <a:off x="838569" y="1790723"/>
                <a:ext cx="0" cy="1030946"/>
              </a:xfrm>
              <a:prstGeom prst="line">
                <a:avLst/>
              </a:prstGeom>
              <a:grpFill/>
              <a:ln w="38100">
                <a:solidFill>
                  <a:srgbClr val="1C9AD6"/>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BBD470AF-5788-FB55-2A08-5238D23F010F}"/>
                  </a:ext>
                </a:extLst>
              </p:cNvPr>
              <p:cNvSpPr/>
              <p:nvPr/>
            </p:nvSpPr>
            <p:spPr>
              <a:xfrm>
                <a:off x="781419" y="2778712"/>
                <a:ext cx="114300" cy="108170"/>
              </a:xfrm>
              <a:prstGeom prst="ellips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0" name="Group 29">
            <a:extLst>
              <a:ext uri="{FF2B5EF4-FFF2-40B4-BE49-F238E27FC236}">
                <a16:creationId xmlns:a16="http://schemas.microsoft.com/office/drawing/2014/main" id="{849687AA-C2B9-3B26-4F31-C5EC669E7915}"/>
              </a:ext>
            </a:extLst>
          </p:cNvPr>
          <p:cNvGrpSpPr/>
          <p:nvPr/>
        </p:nvGrpSpPr>
        <p:grpSpPr>
          <a:xfrm>
            <a:off x="10179141" y="1328996"/>
            <a:ext cx="685631" cy="974342"/>
            <a:chOff x="2014479" y="4395307"/>
            <a:chExt cx="936660" cy="1185913"/>
          </a:xfrm>
          <a:solidFill>
            <a:srgbClr val="1C9AD6"/>
          </a:solidFill>
        </p:grpSpPr>
        <p:sp>
          <p:nvSpPr>
            <p:cNvPr id="31" name="Wave 30">
              <a:extLst>
                <a:ext uri="{FF2B5EF4-FFF2-40B4-BE49-F238E27FC236}">
                  <a16:creationId xmlns:a16="http://schemas.microsoft.com/office/drawing/2014/main" id="{914E478E-555B-072F-A11B-4572B9C13567}"/>
                </a:ext>
              </a:extLst>
            </p:cNvPr>
            <p:cNvSpPr/>
            <p:nvPr/>
          </p:nvSpPr>
          <p:spPr>
            <a:xfrm>
              <a:off x="2049845" y="4395307"/>
              <a:ext cx="901294" cy="746086"/>
            </a:xfrm>
            <a:prstGeom prst="wav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3" name="Group 32">
              <a:extLst>
                <a:ext uri="{FF2B5EF4-FFF2-40B4-BE49-F238E27FC236}">
                  <a16:creationId xmlns:a16="http://schemas.microsoft.com/office/drawing/2014/main" id="{87C4252F-E1AD-E246-A649-12F031564179}"/>
                </a:ext>
              </a:extLst>
            </p:cNvPr>
            <p:cNvGrpSpPr/>
            <p:nvPr/>
          </p:nvGrpSpPr>
          <p:grpSpPr>
            <a:xfrm>
              <a:off x="2014479" y="4485061"/>
              <a:ext cx="114300" cy="1096159"/>
              <a:chOff x="781419" y="1790723"/>
              <a:chExt cx="114300" cy="1096159"/>
            </a:xfrm>
            <a:grpFill/>
          </p:grpSpPr>
          <p:cxnSp>
            <p:nvCxnSpPr>
              <p:cNvPr id="34" name="Straight Connector 33">
                <a:extLst>
                  <a:ext uri="{FF2B5EF4-FFF2-40B4-BE49-F238E27FC236}">
                    <a16:creationId xmlns:a16="http://schemas.microsoft.com/office/drawing/2014/main" id="{D00B0CBB-C36C-5E81-D636-738421097878}"/>
                  </a:ext>
                </a:extLst>
              </p:cNvPr>
              <p:cNvCxnSpPr/>
              <p:nvPr/>
            </p:nvCxnSpPr>
            <p:spPr>
              <a:xfrm>
                <a:off x="838569" y="1790723"/>
                <a:ext cx="0" cy="1030946"/>
              </a:xfrm>
              <a:prstGeom prst="line">
                <a:avLst/>
              </a:prstGeom>
              <a:grpFill/>
              <a:ln w="38100">
                <a:solidFill>
                  <a:srgbClr val="1C9AD6"/>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AA8DC724-3072-AE79-E129-CDF4F6486A26}"/>
                  </a:ext>
                </a:extLst>
              </p:cNvPr>
              <p:cNvSpPr/>
              <p:nvPr/>
            </p:nvSpPr>
            <p:spPr>
              <a:xfrm>
                <a:off x="781419" y="2778712"/>
                <a:ext cx="114300" cy="108170"/>
              </a:xfrm>
              <a:prstGeom prst="ellipse">
                <a:avLst/>
              </a:prstGeom>
              <a:grpFill/>
              <a:ln>
                <a:solidFill>
                  <a:srgbClr val="1C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39" name="TextBox 38">
            <a:extLst>
              <a:ext uri="{FF2B5EF4-FFF2-40B4-BE49-F238E27FC236}">
                <a16:creationId xmlns:a16="http://schemas.microsoft.com/office/drawing/2014/main" id="{589FD0F2-EF2C-94A7-21AB-1E75A5E19D21}"/>
              </a:ext>
            </a:extLst>
          </p:cNvPr>
          <p:cNvSpPr txBox="1"/>
          <p:nvPr/>
        </p:nvSpPr>
        <p:spPr>
          <a:xfrm>
            <a:off x="2218563" y="5680495"/>
            <a:ext cx="3869765" cy="9848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9AD6"/>
                </a:solidFill>
                <a:effectLst/>
                <a:uLnTx/>
                <a:uFillTx/>
                <a:latin typeface="Arial" panose="020B0604020202020204" pitchFamily="34" charset="0"/>
                <a:ea typeface="+mn-ea"/>
                <a:cs typeface="Arial" panose="020B0604020202020204" pitchFamily="34" charset="0"/>
              </a:rPr>
              <a:t>Reputational Damage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Before 2019, </a:t>
            </a:r>
            <a:r>
              <a:rPr lang="en-GB" sz="1400" dirty="0">
                <a:solidFill>
                  <a:prstClr val="black"/>
                </a:solidFill>
                <a:latin typeface="Arial" panose="020B0604020202020204" pitchFamily="34" charset="0"/>
                <a:cs typeface="Arial" panose="020B0604020202020204" pitchFamily="34" charset="0"/>
              </a:rPr>
              <a: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Brand Coal” was marred, distrusted, and not seen as a participant in the clean agenda.</a:t>
            </a:r>
          </a:p>
        </p:txBody>
      </p:sp>
      <p:sp>
        <p:nvSpPr>
          <p:cNvPr id="45" name="TextBox 44">
            <a:extLst>
              <a:ext uri="{FF2B5EF4-FFF2-40B4-BE49-F238E27FC236}">
                <a16:creationId xmlns:a16="http://schemas.microsoft.com/office/drawing/2014/main" id="{3A89A003-B658-E297-C1D0-C8E2CC91167D}"/>
              </a:ext>
            </a:extLst>
          </p:cNvPr>
          <p:cNvSpPr txBox="1"/>
          <p:nvPr/>
        </p:nvSpPr>
        <p:spPr>
          <a:xfrm>
            <a:off x="960264" y="2493366"/>
            <a:ext cx="3307218" cy="1846659"/>
          </a:xfrm>
          <a:prstGeom prst="rect">
            <a:avLst/>
          </a:prstGeom>
          <a:noFill/>
        </p:spPr>
        <p:txBody>
          <a:bodyPr wrap="square">
            <a:spAutoFit/>
          </a:bodyPr>
          <a:lstStyle/>
          <a:p>
            <a:pPr marR="0" lvl="0" algn="l" defTabSz="554492" rtl="0" eaLnBrk="1" fontAlgn="auto" latinLnBrk="0" hangingPunct="1">
              <a:lnSpc>
                <a:spcPct val="100000"/>
              </a:lnSpc>
              <a:spcBef>
                <a:spcPts val="0"/>
              </a:spcBef>
              <a:spcAft>
                <a:spcPts val="0"/>
              </a:spcAft>
              <a:buClrTx/>
              <a:buSzTx/>
              <a:tabLst/>
              <a:defRPr/>
            </a:pPr>
            <a:r>
              <a:rPr kumimoji="0" lang="en-GB" sz="1600" b="1" i="0" u="none" strike="noStrike" kern="1200" cap="none" spc="0" normalizeH="0" baseline="0" noProof="0" dirty="0">
                <a:ln>
                  <a:noFill/>
                </a:ln>
                <a:solidFill>
                  <a:srgbClr val="1C9AD6"/>
                </a:solidFill>
                <a:effectLst/>
                <a:uLnTx/>
                <a:uFillTx/>
                <a:latin typeface="Arial" panose="020B0604020202020204" pitchFamily="34" charset="0"/>
                <a:cs typeface="Arial" panose="020B0604020202020204" pitchFamily="34" charset="0"/>
              </a:rPr>
              <a:t>New Coal </a:t>
            </a:r>
          </a:p>
          <a:p>
            <a:pPr marR="0" lvl="0" algn="l" defTabSz="554492" rtl="0" eaLnBrk="1" fontAlgn="auto" latinLnBrk="0" hangingPunct="1">
              <a:lnSpc>
                <a:spcPct val="100000"/>
              </a:lnSpc>
              <a:spcBef>
                <a:spcPts val="0"/>
              </a:spcBef>
              <a:spcAft>
                <a:spcPts val="0"/>
              </a:spcAft>
              <a:buClrTx/>
              <a:buSzTx/>
              <a:tabLst/>
              <a:defRPr/>
            </a:pPr>
            <a:r>
              <a:rPr kumimoji="0" lang="en-GB"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The global coal value chain is evolving rapidly to meet the world's changing demands. Through strategic deployment of coal abatement technologies, our Alliance are ushering in a new era of sustainability and innovation.</a:t>
            </a:r>
            <a:endParaRPr kumimoji="0" lang="en-US" sz="14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E9CE0F23-EE2C-0C79-0538-AD0FA1604682}"/>
              </a:ext>
            </a:extLst>
          </p:cNvPr>
          <p:cNvSpPr txBox="1"/>
          <p:nvPr/>
        </p:nvSpPr>
        <p:spPr>
          <a:xfrm>
            <a:off x="5355956" y="44785"/>
            <a:ext cx="4826099" cy="2277547"/>
          </a:xfrm>
          <a:prstGeom prst="rect">
            <a:avLst/>
          </a:prstGeom>
          <a:noFill/>
        </p:spPr>
        <p:txBody>
          <a:bodyPr wrap="square">
            <a:spAutoFit/>
          </a:bodyPr>
          <a:lstStyle/>
          <a:p>
            <a:pPr marR="0" lvl="0" algn="l" defTabSz="554492" rtl="0" eaLnBrk="1" fontAlgn="auto" latinLnBrk="0" hangingPunct="1">
              <a:lnSpc>
                <a:spcPct val="100000"/>
              </a:lnSpc>
              <a:spcBef>
                <a:spcPts val="0"/>
              </a:spcBef>
              <a:spcAft>
                <a:spcPts val="0"/>
              </a:spcAft>
              <a:buClrTx/>
              <a:buSzTx/>
              <a:tabLst/>
              <a:defRPr/>
            </a:pPr>
            <a:r>
              <a:rPr kumimoji="0" lang="en-GB" sz="1600" b="1" i="0" u="none" strike="noStrike" kern="1200" cap="none" spc="0" normalizeH="0" baseline="0" noProof="0" dirty="0">
                <a:ln>
                  <a:noFill/>
                </a:ln>
                <a:solidFill>
                  <a:srgbClr val="1C9AD6"/>
                </a:solidFill>
                <a:effectLst/>
                <a:uLnTx/>
                <a:uFillTx/>
                <a:latin typeface="Arial" panose="020B0604020202020204" pitchFamily="34" charset="0"/>
                <a:cs typeface="Arial" panose="020B0604020202020204" pitchFamily="34" charset="0"/>
              </a:rPr>
              <a:t>FutureCoal </a:t>
            </a:r>
          </a:p>
          <a:p>
            <a:pPr marR="0" lvl="0" algn="l" defTabSz="554492" rtl="0" eaLnBrk="1" fontAlgn="auto" latinLnBrk="0" hangingPunct="1">
              <a:lnSpc>
                <a:spcPct val="100000"/>
              </a:lnSpc>
              <a:spcBef>
                <a:spcPts val="0"/>
              </a:spcBef>
              <a:spcAft>
                <a:spcPts val="0"/>
              </a:spcAft>
              <a:buClrTx/>
              <a:buSzTx/>
              <a:tabLst/>
              <a:defRPr/>
            </a:pPr>
            <a:r>
              <a:rPr kumimoji="0" lang="en-GB"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In November 2023, the WCA rebranded as ‘FutureCoal: The Global Alliance for Sustainable Coal’ after 38 years. FutureCoal opens new markets of collaboration and unites stakeholders across the coal and coal-allied sectors worldwide. Our mission is underpinned by the Sustainable Coal Stewardship (SCS) philosophy, which provides a pathway to maximise the value extracted from each tonne of coal. Value is determined and measured in both economic and environmental benefits. </a:t>
            </a:r>
          </a:p>
        </p:txBody>
      </p:sp>
      <p:sp>
        <p:nvSpPr>
          <p:cNvPr id="48" name="TextBox 47">
            <a:extLst>
              <a:ext uri="{FF2B5EF4-FFF2-40B4-BE49-F238E27FC236}">
                <a16:creationId xmlns:a16="http://schemas.microsoft.com/office/drawing/2014/main" id="{2A16260D-05DB-23C4-3100-F24B7B05E877}"/>
              </a:ext>
            </a:extLst>
          </p:cNvPr>
          <p:cNvSpPr txBox="1"/>
          <p:nvPr/>
        </p:nvSpPr>
        <p:spPr>
          <a:xfrm>
            <a:off x="2178874" y="4716724"/>
            <a:ext cx="379379" cy="369332"/>
          </a:xfrm>
          <a:prstGeom prst="rect">
            <a:avLst/>
          </a:prstGeom>
          <a:noFill/>
        </p:spPr>
        <p:txBody>
          <a:bodyPr wrap="square" rtlCol="0">
            <a:spAutoFit/>
          </a:bodyPr>
          <a:lstStyle/>
          <a:p>
            <a:r>
              <a:rPr lang="en-GB" b="1" dirty="0">
                <a:solidFill>
                  <a:schemeClr val="bg1"/>
                </a:solidFill>
                <a:latin typeface="Arial" panose="020B0604020202020204" pitchFamily="34" charset="0"/>
                <a:cs typeface="Arial" panose="020B0604020202020204" pitchFamily="34" charset="0"/>
              </a:rPr>
              <a:t>1</a:t>
            </a:r>
          </a:p>
        </p:txBody>
      </p:sp>
      <p:sp>
        <p:nvSpPr>
          <p:cNvPr id="49" name="TextBox 48">
            <a:extLst>
              <a:ext uri="{FF2B5EF4-FFF2-40B4-BE49-F238E27FC236}">
                <a16:creationId xmlns:a16="http://schemas.microsoft.com/office/drawing/2014/main" id="{1B4957A4-A2C8-54EA-7C68-18A0F2DA3A73}"/>
              </a:ext>
            </a:extLst>
          </p:cNvPr>
          <p:cNvSpPr txBox="1"/>
          <p:nvPr/>
        </p:nvSpPr>
        <p:spPr>
          <a:xfrm>
            <a:off x="8386255" y="3284301"/>
            <a:ext cx="379379" cy="369332"/>
          </a:xfrm>
          <a:prstGeom prst="rect">
            <a:avLst/>
          </a:prstGeom>
          <a:noFill/>
        </p:spPr>
        <p:txBody>
          <a:bodyPr wrap="square" rtlCol="0">
            <a:spAutoFit/>
          </a:bodyPr>
          <a:lstStyle/>
          <a:p>
            <a:r>
              <a:rPr lang="en-GB" b="1" dirty="0">
                <a:solidFill>
                  <a:schemeClr val="bg1"/>
                </a:solidFill>
                <a:latin typeface="Arial" panose="020B0604020202020204" pitchFamily="34" charset="0"/>
                <a:cs typeface="Arial" panose="020B0604020202020204" pitchFamily="34" charset="0"/>
              </a:rPr>
              <a:t>2</a:t>
            </a:r>
          </a:p>
        </p:txBody>
      </p:sp>
      <p:sp>
        <p:nvSpPr>
          <p:cNvPr id="50" name="TextBox 49">
            <a:extLst>
              <a:ext uri="{FF2B5EF4-FFF2-40B4-BE49-F238E27FC236}">
                <a16:creationId xmlns:a16="http://schemas.microsoft.com/office/drawing/2014/main" id="{FFB044D9-F827-E12C-BC1E-4E855529C125}"/>
              </a:ext>
            </a:extLst>
          </p:cNvPr>
          <p:cNvSpPr txBox="1"/>
          <p:nvPr/>
        </p:nvSpPr>
        <p:spPr>
          <a:xfrm>
            <a:off x="4101837" y="1822941"/>
            <a:ext cx="379379" cy="369332"/>
          </a:xfrm>
          <a:prstGeom prst="rect">
            <a:avLst/>
          </a:prstGeom>
          <a:noFill/>
        </p:spPr>
        <p:txBody>
          <a:bodyPr wrap="square" rtlCol="0">
            <a:spAutoFit/>
          </a:bodyPr>
          <a:lstStyle/>
          <a:p>
            <a:r>
              <a:rPr lang="en-GB" b="1" dirty="0">
                <a:solidFill>
                  <a:schemeClr val="bg1"/>
                </a:solidFill>
                <a:latin typeface="Arial" panose="020B0604020202020204" pitchFamily="34" charset="0"/>
                <a:cs typeface="Arial" panose="020B0604020202020204" pitchFamily="34" charset="0"/>
              </a:rPr>
              <a:t>3</a:t>
            </a:r>
          </a:p>
        </p:txBody>
      </p:sp>
      <p:sp>
        <p:nvSpPr>
          <p:cNvPr id="51" name="TextBox 50">
            <a:extLst>
              <a:ext uri="{FF2B5EF4-FFF2-40B4-BE49-F238E27FC236}">
                <a16:creationId xmlns:a16="http://schemas.microsoft.com/office/drawing/2014/main" id="{CAB0198D-E513-21F5-0B80-EF2AFA303B91}"/>
              </a:ext>
            </a:extLst>
          </p:cNvPr>
          <p:cNvSpPr txBox="1"/>
          <p:nvPr/>
        </p:nvSpPr>
        <p:spPr>
          <a:xfrm>
            <a:off x="10354906" y="1450821"/>
            <a:ext cx="379379" cy="369332"/>
          </a:xfrm>
          <a:prstGeom prst="rect">
            <a:avLst/>
          </a:prstGeom>
          <a:noFill/>
        </p:spPr>
        <p:txBody>
          <a:bodyPr wrap="square" rtlCol="0">
            <a:spAutoFit/>
          </a:bodyPr>
          <a:lstStyle/>
          <a:p>
            <a:r>
              <a:rPr lang="en-GB" b="1" dirty="0">
                <a:solidFill>
                  <a:schemeClr val="bg1"/>
                </a:solidFill>
                <a:latin typeface="Arial" panose="020B0604020202020204" pitchFamily="34" charset="0"/>
                <a:cs typeface="Arial" panose="020B0604020202020204" pitchFamily="34" charset="0"/>
              </a:rPr>
              <a:t>4</a:t>
            </a:r>
          </a:p>
        </p:txBody>
      </p:sp>
      <p:sp>
        <p:nvSpPr>
          <p:cNvPr id="52" name="Title 4">
            <a:extLst>
              <a:ext uri="{FF2B5EF4-FFF2-40B4-BE49-F238E27FC236}">
                <a16:creationId xmlns:a16="http://schemas.microsoft.com/office/drawing/2014/main" id="{E3329C54-162A-82A9-7961-3FE66FE749FF}"/>
              </a:ext>
            </a:extLst>
          </p:cNvPr>
          <p:cNvSpPr txBox="1">
            <a:spLocks/>
          </p:cNvSpPr>
          <p:nvPr/>
        </p:nvSpPr>
        <p:spPr>
          <a:xfrm>
            <a:off x="525408" y="756262"/>
            <a:ext cx="4753119"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Transformation to FutureCoal</a:t>
            </a:r>
          </a:p>
        </p:txBody>
      </p:sp>
      <p:sp>
        <p:nvSpPr>
          <p:cNvPr id="3" name="TextBox 2">
            <a:extLst>
              <a:ext uri="{FF2B5EF4-FFF2-40B4-BE49-F238E27FC236}">
                <a16:creationId xmlns:a16="http://schemas.microsoft.com/office/drawing/2014/main" id="{9D514D0E-DF47-500B-9DE1-4F0CC8C7599F}"/>
              </a:ext>
            </a:extLst>
          </p:cNvPr>
          <p:cNvSpPr txBox="1"/>
          <p:nvPr/>
        </p:nvSpPr>
        <p:spPr>
          <a:xfrm>
            <a:off x="6848425" y="4409306"/>
            <a:ext cx="5297124"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9AD6"/>
                </a:solidFill>
                <a:effectLst/>
                <a:uLnTx/>
                <a:uFillTx/>
                <a:latin typeface="Arial" panose="020B0604020202020204" pitchFamily="34" charset="0"/>
                <a:ea typeface="+mn-ea"/>
                <a:cs typeface="Arial" panose="020B0604020202020204" pitchFamily="34" charset="0"/>
              </a:rPr>
              <a:t>Coal’s New Strategy</a:t>
            </a:r>
          </a:p>
          <a:p>
            <a:pPr>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WCA realised it needed to be the guardian of coal's brand, leading to the </a:t>
            </a:r>
            <a:r>
              <a:rPr lang="en-GB" sz="1400" dirty="0">
                <a:solidFill>
                  <a:prstClr val="black"/>
                </a:solidFill>
                <a:latin typeface="Arial" panose="020B0604020202020204" pitchFamily="34" charset="0"/>
                <a:cs typeface="Arial" panose="020B0604020202020204" pitchFamily="34" charset="0"/>
              </a:rPr>
              <a:t>creation of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t>
            </a:r>
            <a:r>
              <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Evolving Coal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Strategy </a:t>
            </a:r>
            <a:r>
              <a:rPr lang="en-GB" sz="1400" dirty="0">
                <a:solidFill>
                  <a:prstClr val="black"/>
                </a:solidFill>
                <a:latin typeface="Arial" panose="020B0604020202020204" pitchFamily="34" charset="0"/>
                <a:cs typeface="Arial" panose="020B0604020202020204" pitchFamily="34" charset="0"/>
              </a:rPr>
              <a:t>to mobilise the value chain and speak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 on behalf of “Brand Coal”. We launched the Reputation Management Project with McCann to mobilise the coal value chain and advocate for "Brand Coal.”</a:t>
            </a:r>
            <a:r>
              <a:rPr lang="en-GB" sz="1400" kern="100" dirty="0">
                <a:effectLst/>
                <a:latin typeface="Arial" panose="020B0604020202020204" pitchFamily="34" charset="0"/>
                <a:ea typeface="Aptos" panose="020B0004020202020204" pitchFamily="34" charset="0"/>
                <a:cs typeface="Times New Roman" panose="02020603050405020304" pitchFamily="18" charset="0"/>
              </a:rPr>
              <a:t> Together with the global branding agency, McCann, we agreed that the organisation needed to have a vision for the future and be that guiding north star. Our goal was to become a progressive organisation, safeguarding our legacy for centuries to come.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defRPr/>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4135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diagram&#10;&#10;Description automatically generated">
            <a:extLst>
              <a:ext uri="{FF2B5EF4-FFF2-40B4-BE49-F238E27FC236}">
                <a16:creationId xmlns:a16="http://schemas.microsoft.com/office/drawing/2014/main" id="{2A7DDAE2-9064-54E7-EED7-38D041FAF53F}"/>
              </a:ext>
            </a:extLst>
          </p:cNvPr>
          <p:cNvPicPr>
            <a:picLocks noChangeAspect="1"/>
          </p:cNvPicPr>
          <p:nvPr/>
        </p:nvPicPr>
        <p:blipFill rotWithShape="1">
          <a:blip r:embed="rId2">
            <a:extLst>
              <a:ext uri="{28A0092B-C50C-407E-A947-70E740481C1C}">
                <a14:useLocalDpi xmlns:a14="http://schemas.microsoft.com/office/drawing/2010/main" val="0"/>
              </a:ext>
            </a:extLst>
          </a:blip>
          <a:srcRect l="5585" t="41702" r="7207" b="10355"/>
          <a:stretch/>
        </p:blipFill>
        <p:spPr>
          <a:xfrm>
            <a:off x="779834" y="2772383"/>
            <a:ext cx="10632332" cy="3287949"/>
          </a:xfrm>
          <a:prstGeom prst="rect">
            <a:avLst/>
          </a:prstGeom>
        </p:spPr>
      </p:pic>
      <p:sp>
        <p:nvSpPr>
          <p:cNvPr id="3" name="TextBox 2">
            <a:extLst>
              <a:ext uri="{FF2B5EF4-FFF2-40B4-BE49-F238E27FC236}">
                <a16:creationId xmlns:a16="http://schemas.microsoft.com/office/drawing/2014/main" id="{C2ED7678-9B47-11F4-250E-6D0E41BAB615}"/>
              </a:ext>
            </a:extLst>
          </p:cNvPr>
          <p:cNvSpPr txBox="1"/>
          <p:nvPr/>
        </p:nvSpPr>
        <p:spPr>
          <a:xfrm>
            <a:off x="4270444" y="4834646"/>
            <a:ext cx="2840476" cy="1892826"/>
          </a:xfrm>
          <a:prstGeom prst="rect">
            <a:avLst/>
          </a:prstGeom>
          <a:noFill/>
        </p:spPr>
        <p:txBody>
          <a:bodyPr wrap="square" rtlCol="0">
            <a:spAutoFit/>
          </a:bodyPr>
          <a:lstStyle/>
          <a:p>
            <a:r>
              <a:rPr lang="en-GB" sz="1300" dirty="0">
                <a:latin typeface="Arial" panose="020B0604020202020204" pitchFamily="34" charset="0"/>
                <a:cs typeface="Arial" panose="020B0604020202020204" pitchFamily="34" charset="0"/>
              </a:rPr>
              <a:t>FutureCoal is the world’s only multi-lateral, neutral, and progressive organisation representing the entire coal value chain, including thermal, metallurgical, renewable supply chains and coal innovation sectors with corporate members and national industry partners based in major coal economies and markets. </a:t>
            </a:r>
          </a:p>
        </p:txBody>
      </p:sp>
      <p:sp>
        <p:nvSpPr>
          <p:cNvPr id="4" name="TextBox 3">
            <a:extLst>
              <a:ext uri="{FF2B5EF4-FFF2-40B4-BE49-F238E27FC236}">
                <a16:creationId xmlns:a16="http://schemas.microsoft.com/office/drawing/2014/main" id="{2973DA9C-1279-4E83-3300-12240C1D4D05}"/>
              </a:ext>
            </a:extLst>
          </p:cNvPr>
          <p:cNvSpPr txBox="1"/>
          <p:nvPr/>
        </p:nvSpPr>
        <p:spPr>
          <a:xfrm>
            <a:off x="6981216" y="2346361"/>
            <a:ext cx="2697805" cy="1892826"/>
          </a:xfrm>
          <a:prstGeom prst="rect">
            <a:avLst/>
          </a:prstGeom>
          <a:noFill/>
        </p:spPr>
        <p:txBody>
          <a:bodyPr wrap="square" rtlCol="0">
            <a:spAutoFit/>
          </a:bodyPr>
          <a:lstStyle/>
          <a:p>
            <a:r>
              <a:rPr lang="en-GB" sz="1300" dirty="0">
                <a:latin typeface="Arial" panose="020B0604020202020204" pitchFamily="34" charset="0"/>
                <a:cs typeface="Arial" panose="020B0604020202020204" pitchFamily="34" charset="0"/>
              </a:rPr>
              <a:t>FutureCoal educates on coal's critical role and its ongoing contribution to improving global lives and livelihoods. We recognise that, as part of an integrated coal value chain, we must support both national and international economic and environmental goals.</a:t>
            </a:r>
          </a:p>
        </p:txBody>
      </p:sp>
      <p:sp>
        <p:nvSpPr>
          <p:cNvPr id="5" name="TextBox 4">
            <a:extLst>
              <a:ext uri="{FF2B5EF4-FFF2-40B4-BE49-F238E27FC236}">
                <a16:creationId xmlns:a16="http://schemas.microsoft.com/office/drawing/2014/main" id="{44C69E5A-78B0-7E45-1E62-31AD953C1BAE}"/>
              </a:ext>
            </a:extLst>
          </p:cNvPr>
          <p:cNvSpPr txBox="1"/>
          <p:nvPr/>
        </p:nvSpPr>
        <p:spPr>
          <a:xfrm>
            <a:off x="9379894" y="4677569"/>
            <a:ext cx="2697805" cy="1892826"/>
          </a:xfrm>
          <a:prstGeom prst="rect">
            <a:avLst/>
          </a:prstGeom>
          <a:noFill/>
        </p:spPr>
        <p:txBody>
          <a:bodyPr wrap="square">
            <a:spAutoFit/>
          </a:bodyPr>
          <a:lstStyle/>
          <a:p>
            <a:r>
              <a:rPr lang="en-GB" sz="1300" dirty="0">
                <a:latin typeface="Arial" panose="020B0604020202020204" pitchFamily="34" charset="0"/>
                <a:cs typeface="Arial" panose="020B0604020202020204" pitchFamily="34" charset="0"/>
              </a:rPr>
              <a:t>FutureCoal provides a robust and transparent global platform for collaboration, uniting stakeholders across the entire coal value chain. From thermal and metallurgical sectors to renewable supply chains and coal innovation, we foster cooperation among diverse industry players worldwide.</a:t>
            </a:r>
          </a:p>
        </p:txBody>
      </p:sp>
      <p:sp>
        <p:nvSpPr>
          <p:cNvPr id="6" name="TextBox 5">
            <a:extLst>
              <a:ext uri="{FF2B5EF4-FFF2-40B4-BE49-F238E27FC236}">
                <a16:creationId xmlns:a16="http://schemas.microsoft.com/office/drawing/2014/main" id="{40CF060C-4D18-5262-3879-C2E285512ACC}"/>
              </a:ext>
            </a:extLst>
          </p:cNvPr>
          <p:cNvSpPr txBox="1"/>
          <p:nvPr/>
        </p:nvSpPr>
        <p:spPr>
          <a:xfrm>
            <a:off x="1728280" y="1895618"/>
            <a:ext cx="2308699" cy="1892826"/>
          </a:xfrm>
          <a:prstGeom prst="rect">
            <a:avLst/>
          </a:prstGeom>
          <a:noFill/>
        </p:spPr>
        <p:txBody>
          <a:bodyPr wrap="square" rtlCol="0">
            <a:spAutoFit/>
          </a:bodyPr>
          <a:lstStyle/>
          <a:p>
            <a:r>
              <a:rPr lang="en-GB" sz="1300" dirty="0">
                <a:latin typeface="Arial" panose="020B0604020202020204" pitchFamily="34" charset="0"/>
                <a:cs typeface="Arial" panose="020B0604020202020204" pitchFamily="34" charset="0"/>
              </a:rPr>
              <a:t>FutureCoal stands as a unified voice, advocating for the interests of the responsible global coal value chain, ensuring equitable representation, transparency and fostering collaboration for sustainable coal practices. </a:t>
            </a:r>
          </a:p>
        </p:txBody>
      </p:sp>
      <p:sp>
        <p:nvSpPr>
          <p:cNvPr id="7" name="Title 4">
            <a:extLst>
              <a:ext uri="{FF2B5EF4-FFF2-40B4-BE49-F238E27FC236}">
                <a16:creationId xmlns:a16="http://schemas.microsoft.com/office/drawing/2014/main" id="{6DA55513-56CB-833D-4C0C-7D3636871D42}"/>
              </a:ext>
            </a:extLst>
          </p:cNvPr>
          <p:cNvSpPr txBox="1">
            <a:spLocks/>
          </p:cNvSpPr>
          <p:nvPr/>
        </p:nvSpPr>
        <p:spPr>
          <a:xfrm>
            <a:off x="542317" y="808401"/>
            <a:ext cx="11107366"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FutureCoal is A Progressive Organisation</a:t>
            </a:r>
          </a:p>
        </p:txBody>
      </p:sp>
      <p:sp>
        <p:nvSpPr>
          <p:cNvPr id="8" name="TextBox 7">
            <a:extLst>
              <a:ext uri="{FF2B5EF4-FFF2-40B4-BE49-F238E27FC236}">
                <a16:creationId xmlns:a16="http://schemas.microsoft.com/office/drawing/2014/main" id="{41DADBD9-2ACC-8C51-CD74-DE6675015701}"/>
              </a:ext>
            </a:extLst>
          </p:cNvPr>
          <p:cNvSpPr txBox="1"/>
          <p:nvPr/>
        </p:nvSpPr>
        <p:spPr>
          <a:xfrm>
            <a:off x="11128664" y="92506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57761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C Video - Final - Episode 5">
            <a:hlinkClick r:id="" action="ppaction://media"/>
            <a:extLst>
              <a:ext uri="{FF2B5EF4-FFF2-40B4-BE49-F238E27FC236}">
                <a16:creationId xmlns:a16="http://schemas.microsoft.com/office/drawing/2014/main" id="{71753371-F787-D0A6-4615-41243BB68B8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2725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1728" y="2560714"/>
            <a:ext cx="6887183" cy="561385"/>
          </a:xfrm>
          <a:prstGeom prst="rect">
            <a:avLst/>
          </a:prstGeom>
        </p:spPr>
        <p:txBody>
          <a:bodyPr vert="horz" wrap="square" lIns="0" tIns="7316" rIns="0" bIns="0" rtlCol="0" anchor="ctr">
            <a:spAutoFit/>
          </a:bodyPr>
          <a:lstStyle/>
          <a:p>
            <a:pPr marL="7701">
              <a:lnSpc>
                <a:spcPct val="100000"/>
              </a:lnSpc>
              <a:spcBef>
                <a:spcPts val="58"/>
              </a:spcBef>
            </a:pPr>
            <a:r>
              <a:rPr lang="en-US" sz="3600" b="1" spc="69" dirty="0">
                <a:latin typeface="Arial" panose="020B0604020202020204" pitchFamily="34" charset="0"/>
                <a:ea typeface="Jost" pitchFamily="2" charset="0"/>
                <a:cs typeface="Arial" panose="020B0604020202020204" pitchFamily="34" charset="0"/>
              </a:rPr>
              <a:t>Sustainable Coal Stewardship</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7</a:t>
            </a:fld>
            <a:endParaRPr lang="en-GB"/>
          </a:p>
        </p:txBody>
      </p:sp>
    </p:spTree>
    <p:extLst>
      <p:ext uri="{BB962C8B-B14F-4D97-AF65-F5344CB8AC3E}">
        <p14:creationId xmlns:p14="http://schemas.microsoft.com/office/powerpoint/2010/main" val="101866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 of a coal stewardship&#10;&#10;Description automatically generated with medium confidence">
            <a:extLst>
              <a:ext uri="{FF2B5EF4-FFF2-40B4-BE49-F238E27FC236}">
                <a16:creationId xmlns:a16="http://schemas.microsoft.com/office/drawing/2014/main" id="{8B6F4F04-C123-6C89-C0A2-D3BBEEBA2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19900"/>
          </a:xfrm>
          <a:prstGeom prst="rect">
            <a:avLst/>
          </a:prstGeom>
        </p:spPr>
      </p:pic>
      <p:sp>
        <p:nvSpPr>
          <p:cNvPr id="10" name="Rectangle 9">
            <a:extLst>
              <a:ext uri="{FF2B5EF4-FFF2-40B4-BE49-F238E27FC236}">
                <a16:creationId xmlns:a16="http://schemas.microsoft.com/office/drawing/2014/main" id="{0DEC7B76-DC24-92B4-C66F-DC448A3F99F3}"/>
              </a:ext>
            </a:extLst>
          </p:cNvPr>
          <p:cNvSpPr/>
          <p:nvPr/>
        </p:nvSpPr>
        <p:spPr>
          <a:xfrm>
            <a:off x="4895640" y="1262066"/>
            <a:ext cx="2040181" cy="3202930"/>
          </a:xfrm>
          <a:prstGeom prst="rect">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1" name="Rectangle 10">
            <a:extLst>
              <a:ext uri="{FF2B5EF4-FFF2-40B4-BE49-F238E27FC236}">
                <a16:creationId xmlns:a16="http://schemas.microsoft.com/office/drawing/2014/main" id="{A9F3FA6A-BF8C-F08D-63D5-90A20DB29922}"/>
              </a:ext>
            </a:extLst>
          </p:cNvPr>
          <p:cNvSpPr/>
          <p:nvPr/>
        </p:nvSpPr>
        <p:spPr>
          <a:xfrm>
            <a:off x="4640196" y="1823940"/>
            <a:ext cx="457815" cy="2024368"/>
          </a:xfrm>
          <a:prstGeom prst="rect">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2" name="Rectangle 11">
            <a:extLst>
              <a:ext uri="{FF2B5EF4-FFF2-40B4-BE49-F238E27FC236}">
                <a16:creationId xmlns:a16="http://schemas.microsoft.com/office/drawing/2014/main" id="{8DAF2D8E-0592-3783-903A-62C5966988C1}"/>
              </a:ext>
            </a:extLst>
          </p:cNvPr>
          <p:cNvSpPr/>
          <p:nvPr/>
        </p:nvSpPr>
        <p:spPr>
          <a:xfrm rot="16200000">
            <a:off x="5739796" y="3307941"/>
            <a:ext cx="554239" cy="2024368"/>
          </a:xfrm>
          <a:prstGeom prst="rect">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3" name="Rectangle 12">
            <a:extLst>
              <a:ext uri="{FF2B5EF4-FFF2-40B4-BE49-F238E27FC236}">
                <a16:creationId xmlns:a16="http://schemas.microsoft.com/office/drawing/2014/main" id="{27118F6F-EBEC-00B4-917E-FB2D870B185A}"/>
              </a:ext>
            </a:extLst>
          </p:cNvPr>
          <p:cNvSpPr/>
          <p:nvPr/>
        </p:nvSpPr>
        <p:spPr>
          <a:xfrm>
            <a:off x="7395648" y="1209828"/>
            <a:ext cx="3110224" cy="3202930"/>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4" name="Rectangle 13">
            <a:extLst>
              <a:ext uri="{FF2B5EF4-FFF2-40B4-BE49-F238E27FC236}">
                <a16:creationId xmlns:a16="http://schemas.microsoft.com/office/drawing/2014/main" id="{C19EDDE7-66F9-08BA-A197-9D36D57E38E5}"/>
              </a:ext>
            </a:extLst>
          </p:cNvPr>
          <p:cNvSpPr/>
          <p:nvPr/>
        </p:nvSpPr>
        <p:spPr>
          <a:xfrm>
            <a:off x="7627850" y="4320125"/>
            <a:ext cx="311022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5" name="Rectangle 14">
            <a:extLst>
              <a:ext uri="{FF2B5EF4-FFF2-40B4-BE49-F238E27FC236}">
                <a16:creationId xmlns:a16="http://schemas.microsoft.com/office/drawing/2014/main" id="{BC9C86AD-40C6-5374-C750-883A40850148}"/>
              </a:ext>
            </a:extLst>
          </p:cNvPr>
          <p:cNvSpPr/>
          <p:nvPr/>
        </p:nvSpPr>
        <p:spPr>
          <a:xfrm>
            <a:off x="7873022" y="46498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6" name="Rectangle 15">
            <a:extLst>
              <a:ext uri="{FF2B5EF4-FFF2-40B4-BE49-F238E27FC236}">
                <a16:creationId xmlns:a16="http://schemas.microsoft.com/office/drawing/2014/main" id="{A066F56C-3F0C-F46E-A96F-06ECFA446D27}"/>
              </a:ext>
            </a:extLst>
          </p:cNvPr>
          <p:cNvSpPr/>
          <p:nvPr/>
        </p:nvSpPr>
        <p:spPr>
          <a:xfrm>
            <a:off x="8025422" y="48022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7" name="Rectangle 16">
            <a:extLst>
              <a:ext uri="{FF2B5EF4-FFF2-40B4-BE49-F238E27FC236}">
                <a16:creationId xmlns:a16="http://schemas.microsoft.com/office/drawing/2014/main" id="{80AD4704-BBA7-6292-8031-0FB53724B3F1}"/>
              </a:ext>
            </a:extLst>
          </p:cNvPr>
          <p:cNvSpPr/>
          <p:nvPr/>
        </p:nvSpPr>
        <p:spPr>
          <a:xfrm>
            <a:off x="8177822" y="49546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8" name="Rectangle 17">
            <a:extLst>
              <a:ext uri="{FF2B5EF4-FFF2-40B4-BE49-F238E27FC236}">
                <a16:creationId xmlns:a16="http://schemas.microsoft.com/office/drawing/2014/main" id="{C2EC63C0-8D0D-22A7-0A90-36EBBC5A77BC}"/>
              </a:ext>
            </a:extLst>
          </p:cNvPr>
          <p:cNvSpPr/>
          <p:nvPr/>
        </p:nvSpPr>
        <p:spPr>
          <a:xfrm>
            <a:off x="8330222" y="51070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9" name="Rectangle 18">
            <a:extLst>
              <a:ext uri="{FF2B5EF4-FFF2-40B4-BE49-F238E27FC236}">
                <a16:creationId xmlns:a16="http://schemas.microsoft.com/office/drawing/2014/main" id="{206E789C-A8BC-DD19-D9BB-2AEC582173E4}"/>
              </a:ext>
            </a:extLst>
          </p:cNvPr>
          <p:cNvSpPr/>
          <p:nvPr/>
        </p:nvSpPr>
        <p:spPr>
          <a:xfrm>
            <a:off x="8696528" y="5259413"/>
            <a:ext cx="2778868"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chemeClr val="bg1"/>
              </a:solidFill>
            </a:endParaRPr>
          </a:p>
        </p:txBody>
      </p:sp>
      <p:sp>
        <p:nvSpPr>
          <p:cNvPr id="20" name="Rectangle 19">
            <a:extLst>
              <a:ext uri="{FF2B5EF4-FFF2-40B4-BE49-F238E27FC236}">
                <a16:creationId xmlns:a16="http://schemas.microsoft.com/office/drawing/2014/main" id="{3B7D45A2-8AAE-3F12-2B97-CBCB34EC8396}"/>
              </a:ext>
            </a:extLst>
          </p:cNvPr>
          <p:cNvSpPr/>
          <p:nvPr/>
        </p:nvSpPr>
        <p:spPr>
          <a:xfrm>
            <a:off x="7170617" y="1605064"/>
            <a:ext cx="363954" cy="2243244"/>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28" name="Rectangle 27">
            <a:extLst>
              <a:ext uri="{FF2B5EF4-FFF2-40B4-BE49-F238E27FC236}">
                <a16:creationId xmlns:a16="http://schemas.microsoft.com/office/drawing/2014/main" id="{D86C8E67-0161-60C5-0732-9D0F6779E45E}"/>
              </a:ext>
            </a:extLst>
          </p:cNvPr>
          <p:cNvSpPr/>
          <p:nvPr/>
        </p:nvSpPr>
        <p:spPr>
          <a:xfrm>
            <a:off x="2746320" y="5787957"/>
            <a:ext cx="9296523" cy="963039"/>
          </a:xfrm>
          <a:prstGeom prst="rect">
            <a:avLst/>
          </a:prstGeom>
          <a:solidFill>
            <a:srgbClr val="1C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90876B69-2E77-53A6-0BE3-24C274290D31}"/>
              </a:ext>
            </a:extLst>
          </p:cNvPr>
          <p:cNvSpPr txBox="1"/>
          <p:nvPr/>
        </p:nvSpPr>
        <p:spPr>
          <a:xfrm>
            <a:off x="2758675" y="5808560"/>
            <a:ext cx="9095484" cy="923330"/>
          </a:xfrm>
          <a:prstGeom prst="rect">
            <a:avLst/>
          </a:prstGeom>
          <a:noFill/>
        </p:spPr>
        <p:txBody>
          <a:bodyPr wrap="square">
            <a:spAutoFit/>
          </a:bodyPr>
          <a:lstStyle/>
          <a:p>
            <a:r>
              <a:rPr lang="en-GB" dirty="0">
                <a:solidFill>
                  <a:schemeClr val="bg1"/>
                </a:solidFill>
                <a:latin typeface="Arial" panose="020B0604020202020204" pitchFamily="34" charset="0"/>
                <a:cs typeface="Arial" panose="020B0604020202020204" pitchFamily="34" charset="0"/>
              </a:rPr>
              <a:t>Pre-combustion offers key opportunities for emission reduction in the coal value chain, including efficient mining, digitalisation, waste management, renewable energy integration, and land restoration.</a:t>
            </a:r>
          </a:p>
        </p:txBody>
      </p:sp>
      <p:sp>
        <p:nvSpPr>
          <p:cNvPr id="39" name="Arrow: Up 38">
            <a:extLst>
              <a:ext uri="{FF2B5EF4-FFF2-40B4-BE49-F238E27FC236}">
                <a16:creationId xmlns:a16="http://schemas.microsoft.com/office/drawing/2014/main" id="{2260B841-3395-B559-8BA1-F8B46DCE7D13}"/>
              </a:ext>
            </a:extLst>
          </p:cNvPr>
          <p:cNvSpPr/>
          <p:nvPr/>
        </p:nvSpPr>
        <p:spPr>
          <a:xfrm>
            <a:off x="4148301" y="5677147"/>
            <a:ext cx="287512" cy="262827"/>
          </a:xfrm>
          <a:prstGeom prst="upArrow">
            <a:avLst/>
          </a:prstGeom>
          <a:solidFill>
            <a:srgbClr val="1C9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DE24BD0C-3A38-55E8-A2F5-5C4B6C77F0F7}"/>
              </a:ext>
            </a:extLst>
          </p:cNvPr>
          <p:cNvSpPr/>
          <p:nvPr/>
        </p:nvSpPr>
        <p:spPr>
          <a:xfrm>
            <a:off x="7627850" y="759284"/>
            <a:ext cx="2955844" cy="375120"/>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4" name="Rectangle 3">
            <a:extLst>
              <a:ext uri="{FF2B5EF4-FFF2-40B4-BE49-F238E27FC236}">
                <a16:creationId xmlns:a16="http://schemas.microsoft.com/office/drawing/2014/main" id="{9CD9C35B-0B68-22EE-CF09-51C54705EF5D}"/>
              </a:ext>
            </a:extLst>
          </p:cNvPr>
          <p:cNvSpPr/>
          <p:nvPr/>
        </p:nvSpPr>
        <p:spPr>
          <a:xfrm>
            <a:off x="5221978" y="749165"/>
            <a:ext cx="1948639" cy="284809"/>
          </a:xfrm>
          <a:prstGeom prst="rect">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Tree>
    <p:extLst>
      <p:ext uri="{BB962C8B-B14F-4D97-AF65-F5344CB8AC3E}">
        <p14:creationId xmlns:p14="http://schemas.microsoft.com/office/powerpoint/2010/main" val="301377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 of a coal stewardship&#10;&#10;Description automatically generated with medium confidence">
            <a:extLst>
              <a:ext uri="{FF2B5EF4-FFF2-40B4-BE49-F238E27FC236}">
                <a16:creationId xmlns:a16="http://schemas.microsoft.com/office/drawing/2014/main" id="{8B6F4F04-C123-6C89-C0A2-D3BBEEBA2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19900"/>
          </a:xfrm>
          <a:prstGeom prst="rect">
            <a:avLst/>
          </a:prstGeom>
        </p:spPr>
      </p:pic>
      <p:sp>
        <p:nvSpPr>
          <p:cNvPr id="13" name="Rectangle 12">
            <a:extLst>
              <a:ext uri="{FF2B5EF4-FFF2-40B4-BE49-F238E27FC236}">
                <a16:creationId xmlns:a16="http://schemas.microsoft.com/office/drawing/2014/main" id="{27118F6F-EBEC-00B4-917E-FB2D870B185A}"/>
              </a:ext>
            </a:extLst>
          </p:cNvPr>
          <p:cNvSpPr/>
          <p:nvPr/>
        </p:nvSpPr>
        <p:spPr>
          <a:xfrm>
            <a:off x="7395648" y="1209828"/>
            <a:ext cx="3110224" cy="3202930"/>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4" name="Rectangle 13">
            <a:extLst>
              <a:ext uri="{FF2B5EF4-FFF2-40B4-BE49-F238E27FC236}">
                <a16:creationId xmlns:a16="http://schemas.microsoft.com/office/drawing/2014/main" id="{C19EDDE7-66F9-08BA-A197-9D36D57E38E5}"/>
              </a:ext>
            </a:extLst>
          </p:cNvPr>
          <p:cNvSpPr/>
          <p:nvPr/>
        </p:nvSpPr>
        <p:spPr>
          <a:xfrm>
            <a:off x="7627850" y="4320125"/>
            <a:ext cx="311022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5" name="Rectangle 14">
            <a:extLst>
              <a:ext uri="{FF2B5EF4-FFF2-40B4-BE49-F238E27FC236}">
                <a16:creationId xmlns:a16="http://schemas.microsoft.com/office/drawing/2014/main" id="{BC9C86AD-40C6-5374-C750-883A40850148}"/>
              </a:ext>
            </a:extLst>
          </p:cNvPr>
          <p:cNvSpPr/>
          <p:nvPr/>
        </p:nvSpPr>
        <p:spPr>
          <a:xfrm>
            <a:off x="7873022" y="46498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6" name="Rectangle 15">
            <a:extLst>
              <a:ext uri="{FF2B5EF4-FFF2-40B4-BE49-F238E27FC236}">
                <a16:creationId xmlns:a16="http://schemas.microsoft.com/office/drawing/2014/main" id="{A066F56C-3F0C-F46E-A96F-06ECFA446D27}"/>
              </a:ext>
            </a:extLst>
          </p:cNvPr>
          <p:cNvSpPr/>
          <p:nvPr/>
        </p:nvSpPr>
        <p:spPr>
          <a:xfrm>
            <a:off x="8025422" y="48022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7" name="Rectangle 16">
            <a:extLst>
              <a:ext uri="{FF2B5EF4-FFF2-40B4-BE49-F238E27FC236}">
                <a16:creationId xmlns:a16="http://schemas.microsoft.com/office/drawing/2014/main" id="{80AD4704-BBA7-6292-8031-0FB53724B3F1}"/>
              </a:ext>
            </a:extLst>
          </p:cNvPr>
          <p:cNvSpPr/>
          <p:nvPr/>
        </p:nvSpPr>
        <p:spPr>
          <a:xfrm>
            <a:off x="8177822" y="49546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8" name="Rectangle 17">
            <a:extLst>
              <a:ext uri="{FF2B5EF4-FFF2-40B4-BE49-F238E27FC236}">
                <a16:creationId xmlns:a16="http://schemas.microsoft.com/office/drawing/2014/main" id="{C2EC63C0-8D0D-22A7-0A90-36EBBC5A77BC}"/>
              </a:ext>
            </a:extLst>
          </p:cNvPr>
          <p:cNvSpPr/>
          <p:nvPr/>
        </p:nvSpPr>
        <p:spPr>
          <a:xfrm>
            <a:off x="8330222" y="51070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9" name="Rectangle 18">
            <a:extLst>
              <a:ext uri="{FF2B5EF4-FFF2-40B4-BE49-F238E27FC236}">
                <a16:creationId xmlns:a16="http://schemas.microsoft.com/office/drawing/2014/main" id="{206E789C-A8BC-DD19-D9BB-2AEC582173E4}"/>
              </a:ext>
            </a:extLst>
          </p:cNvPr>
          <p:cNvSpPr/>
          <p:nvPr/>
        </p:nvSpPr>
        <p:spPr>
          <a:xfrm>
            <a:off x="8696528" y="5259413"/>
            <a:ext cx="2778868"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chemeClr val="bg1"/>
              </a:solidFill>
            </a:endParaRPr>
          </a:p>
        </p:txBody>
      </p:sp>
      <p:sp>
        <p:nvSpPr>
          <p:cNvPr id="20" name="Rectangle 19">
            <a:extLst>
              <a:ext uri="{FF2B5EF4-FFF2-40B4-BE49-F238E27FC236}">
                <a16:creationId xmlns:a16="http://schemas.microsoft.com/office/drawing/2014/main" id="{3B7D45A2-8AAE-3F12-2B97-CBCB34EC8396}"/>
              </a:ext>
            </a:extLst>
          </p:cNvPr>
          <p:cNvSpPr/>
          <p:nvPr/>
        </p:nvSpPr>
        <p:spPr>
          <a:xfrm>
            <a:off x="7170617" y="1605064"/>
            <a:ext cx="363954" cy="2243244"/>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26" name="TextBox 25">
            <a:extLst>
              <a:ext uri="{FF2B5EF4-FFF2-40B4-BE49-F238E27FC236}">
                <a16:creationId xmlns:a16="http://schemas.microsoft.com/office/drawing/2014/main" id="{A11BD829-996B-BF06-0CE0-D6015CB26D9D}"/>
              </a:ext>
            </a:extLst>
          </p:cNvPr>
          <p:cNvSpPr txBox="1"/>
          <p:nvPr/>
        </p:nvSpPr>
        <p:spPr>
          <a:xfrm>
            <a:off x="7349337" y="1284051"/>
            <a:ext cx="3110224" cy="2631490"/>
          </a:xfrm>
          <a:prstGeom prst="rect">
            <a:avLst/>
          </a:prstGeom>
          <a:noFill/>
        </p:spPr>
        <p:txBody>
          <a:bodyPr wrap="square">
            <a:spAutoFit/>
          </a:bodyPr>
          <a:lstStyle/>
          <a:p>
            <a:r>
              <a:rPr lang="en-GB" sz="1500" dirty="0">
                <a:solidFill>
                  <a:schemeClr val="bg1"/>
                </a:solidFill>
                <a:latin typeface="Arial" panose="020B0604020202020204" pitchFamily="34" charset="0"/>
                <a:cs typeface="Arial" panose="020B0604020202020204" pitchFamily="34" charset="0"/>
              </a:rPr>
              <a:t>Beyond combustion is our vision </a:t>
            </a:r>
          </a:p>
          <a:p>
            <a:r>
              <a:rPr lang="en-GB" sz="1500" dirty="0">
                <a:solidFill>
                  <a:schemeClr val="bg1"/>
                </a:solidFill>
                <a:latin typeface="Arial" panose="020B0604020202020204" pitchFamily="34" charset="0"/>
                <a:cs typeface="Arial" panose="020B0604020202020204" pitchFamily="34" charset="0"/>
              </a:rPr>
              <a:t>of the novel business opportunities that transform coal into high-value products. These include Coal-to-Liquids (CTL), synthetic liquid hydrocarbons, hydrogen, methanol, steel, cement, critical minerals for our </a:t>
            </a:r>
          </a:p>
          <a:p>
            <a:r>
              <a:rPr lang="en-GB" sz="1500" dirty="0">
                <a:solidFill>
                  <a:schemeClr val="bg1"/>
                </a:solidFill>
                <a:latin typeface="Arial" panose="020B0604020202020204" pitchFamily="34" charset="0"/>
                <a:cs typeface="Arial" panose="020B0604020202020204" pitchFamily="34" charset="0"/>
              </a:rPr>
              <a:t>digitised and electrified future, and </a:t>
            </a:r>
          </a:p>
          <a:p>
            <a:r>
              <a:rPr lang="en-GB" sz="1500" dirty="0">
                <a:solidFill>
                  <a:schemeClr val="bg1"/>
                </a:solidFill>
                <a:latin typeface="Arial" panose="020B0604020202020204" pitchFamily="34" charset="0"/>
                <a:cs typeface="Arial" panose="020B0604020202020204" pitchFamily="34" charset="0"/>
              </a:rPr>
              <a:t>advanced materials like graphene </a:t>
            </a:r>
          </a:p>
          <a:p>
            <a:r>
              <a:rPr lang="en-GB" sz="1500" dirty="0">
                <a:solidFill>
                  <a:schemeClr val="bg1"/>
                </a:solidFill>
                <a:latin typeface="Arial" panose="020B0604020202020204" pitchFamily="34" charset="0"/>
                <a:cs typeface="Arial" panose="020B0604020202020204" pitchFamily="34" charset="0"/>
              </a:rPr>
              <a:t>and carbon fibre.</a:t>
            </a:r>
          </a:p>
        </p:txBody>
      </p:sp>
      <p:sp>
        <p:nvSpPr>
          <p:cNvPr id="28" name="Rectangle 27">
            <a:extLst>
              <a:ext uri="{FF2B5EF4-FFF2-40B4-BE49-F238E27FC236}">
                <a16:creationId xmlns:a16="http://schemas.microsoft.com/office/drawing/2014/main" id="{D86C8E67-0161-60C5-0732-9D0F6779E45E}"/>
              </a:ext>
            </a:extLst>
          </p:cNvPr>
          <p:cNvSpPr/>
          <p:nvPr/>
        </p:nvSpPr>
        <p:spPr>
          <a:xfrm>
            <a:off x="2746320" y="5787957"/>
            <a:ext cx="9296523" cy="963039"/>
          </a:xfrm>
          <a:prstGeom prst="rect">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90876B69-2E77-53A6-0BE3-24C274290D31}"/>
              </a:ext>
            </a:extLst>
          </p:cNvPr>
          <p:cNvSpPr txBox="1"/>
          <p:nvPr/>
        </p:nvSpPr>
        <p:spPr>
          <a:xfrm>
            <a:off x="2938267" y="5830488"/>
            <a:ext cx="8912627" cy="923330"/>
          </a:xfrm>
          <a:prstGeom prst="rect">
            <a:avLst/>
          </a:prstGeom>
          <a:noFill/>
        </p:spPr>
        <p:txBody>
          <a:bodyPr wrap="square">
            <a:spAutoFit/>
          </a:bodyPr>
          <a:lstStyle/>
          <a:p>
            <a:r>
              <a:rPr lang="en-GB" dirty="0">
                <a:solidFill>
                  <a:schemeClr val="bg1"/>
                </a:solidFill>
                <a:latin typeface="Arial" panose="020B0604020202020204" pitchFamily="34" charset="0"/>
                <a:cs typeface="Arial" panose="020B0604020202020204" pitchFamily="34" charset="0"/>
              </a:rPr>
              <a:t>During combustion, advanced technologies like carbon capture and storage (CCS), high-efficiency low-emissions (HELE) systems, and carbon-neutral fuel co-firing achieve up to 99% emissions reduction, revolutionising energy production.</a:t>
            </a:r>
          </a:p>
        </p:txBody>
      </p:sp>
      <p:sp>
        <p:nvSpPr>
          <p:cNvPr id="39" name="Arrow: Up 38">
            <a:extLst>
              <a:ext uri="{FF2B5EF4-FFF2-40B4-BE49-F238E27FC236}">
                <a16:creationId xmlns:a16="http://schemas.microsoft.com/office/drawing/2014/main" id="{2260B841-3395-B559-8BA1-F8B46DCE7D13}"/>
              </a:ext>
            </a:extLst>
          </p:cNvPr>
          <p:cNvSpPr/>
          <p:nvPr/>
        </p:nvSpPr>
        <p:spPr>
          <a:xfrm>
            <a:off x="6741588" y="5675526"/>
            <a:ext cx="287512" cy="262827"/>
          </a:xfrm>
          <a:prstGeom prst="upArrow">
            <a:avLst/>
          </a:prstGeom>
          <a:solidFill>
            <a:srgbClr val="007D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BC486856-C199-E9FA-2055-B4B1AC8F00B9}"/>
              </a:ext>
            </a:extLst>
          </p:cNvPr>
          <p:cNvSpPr/>
          <p:nvPr/>
        </p:nvSpPr>
        <p:spPr>
          <a:xfrm>
            <a:off x="7381865" y="1294483"/>
            <a:ext cx="3077696" cy="3202930"/>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41" name="Rectangle 40">
            <a:extLst>
              <a:ext uri="{FF2B5EF4-FFF2-40B4-BE49-F238E27FC236}">
                <a16:creationId xmlns:a16="http://schemas.microsoft.com/office/drawing/2014/main" id="{9F0A284C-5A58-D9CB-3EDB-594C56E32FB8}"/>
              </a:ext>
            </a:extLst>
          </p:cNvPr>
          <p:cNvSpPr/>
          <p:nvPr/>
        </p:nvSpPr>
        <p:spPr>
          <a:xfrm>
            <a:off x="7590954" y="748635"/>
            <a:ext cx="3077696" cy="341914"/>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Tree>
    <p:extLst>
      <p:ext uri="{BB962C8B-B14F-4D97-AF65-F5344CB8AC3E}">
        <p14:creationId xmlns:p14="http://schemas.microsoft.com/office/powerpoint/2010/main" val="2540941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 of a coal stewardship&#10;&#10;Description automatically generated with medium confidence">
            <a:extLst>
              <a:ext uri="{FF2B5EF4-FFF2-40B4-BE49-F238E27FC236}">
                <a16:creationId xmlns:a16="http://schemas.microsoft.com/office/drawing/2014/main" id="{8B6F4F04-C123-6C89-C0A2-D3BBEEBA2C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19900"/>
          </a:xfrm>
          <a:prstGeom prst="rect">
            <a:avLst/>
          </a:prstGeom>
        </p:spPr>
      </p:pic>
      <p:sp>
        <p:nvSpPr>
          <p:cNvPr id="15" name="Rectangle 14">
            <a:extLst>
              <a:ext uri="{FF2B5EF4-FFF2-40B4-BE49-F238E27FC236}">
                <a16:creationId xmlns:a16="http://schemas.microsoft.com/office/drawing/2014/main" id="{BC9C86AD-40C6-5374-C750-883A40850148}"/>
              </a:ext>
            </a:extLst>
          </p:cNvPr>
          <p:cNvSpPr/>
          <p:nvPr/>
        </p:nvSpPr>
        <p:spPr>
          <a:xfrm>
            <a:off x="7873022" y="46498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6" name="Rectangle 15">
            <a:extLst>
              <a:ext uri="{FF2B5EF4-FFF2-40B4-BE49-F238E27FC236}">
                <a16:creationId xmlns:a16="http://schemas.microsoft.com/office/drawing/2014/main" id="{A066F56C-3F0C-F46E-A96F-06ECFA446D27}"/>
              </a:ext>
            </a:extLst>
          </p:cNvPr>
          <p:cNvSpPr/>
          <p:nvPr/>
        </p:nvSpPr>
        <p:spPr>
          <a:xfrm>
            <a:off x="8025422" y="48022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7" name="Rectangle 16">
            <a:extLst>
              <a:ext uri="{FF2B5EF4-FFF2-40B4-BE49-F238E27FC236}">
                <a16:creationId xmlns:a16="http://schemas.microsoft.com/office/drawing/2014/main" id="{80AD4704-BBA7-6292-8031-0FB53724B3F1}"/>
              </a:ext>
            </a:extLst>
          </p:cNvPr>
          <p:cNvSpPr/>
          <p:nvPr/>
        </p:nvSpPr>
        <p:spPr>
          <a:xfrm>
            <a:off x="8177822" y="49546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8" name="Rectangle 17">
            <a:extLst>
              <a:ext uri="{FF2B5EF4-FFF2-40B4-BE49-F238E27FC236}">
                <a16:creationId xmlns:a16="http://schemas.microsoft.com/office/drawing/2014/main" id="{C2EC63C0-8D0D-22A7-0A90-36EBBC5A77BC}"/>
              </a:ext>
            </a:extLst>
          </p:cNvPr>
          <p:cNvSpPr/>
          <p:nvPr/>
        </p:nvSpPr>
        <p:spPr>
          <a:xfrm>
            <a:off x="8330222" y="5107013"/>
            <a:ext cx="2992774"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rgbClr val="1C9AD6"/>
              </a:solidFill>
            </a:endParaRPr>
          </a:p>
        </p:txBody>
      </p:sp>
      <p:sp>
        <p:nvSpPr>
          <p:cNvPr id="19" name="Rectangle 18">
            <a:extLst>
              <a:ext uri="{FF2B5EF4-FFF2-40B4-BE49-F238E27FC236}">
                <a16:creationId xmlns:a16="http://schemas.microsoft.com/office/drawing/2014/main" id="{206E789C-A8BC-DD19-D9BB-2AEC582173E4}"/>
              </a:ext>
            </a:extLst>
          </p:cNvPr>
          <p:cNvSpPr/>
          <p:nvPr/>
        </p:nvSpPr>
        <p:spPr>
          <a:xfrm>
            <a:off x="8696528" y="5259413"/>
            <a:ext cx="2778868" cy="36280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1C9AD6"/>
                </a:solidFill>
              </a:ln>
              <a:solidFill>
                <a:schemeClr val="bg1"/>
              </a:solidFill>
            </a:endParaRPr>
          </a:p>
        </p:txBody>
      </p:sp>
      <p:sp>
        <p:nvSpPr>
          <p:cNvPr id="28" name="Rectangle 27">
            <a:extLst>
              <a:ext uri="{FF2B5EF4-FFF2-40B4-BE49-F238E27FC236}">
                <a16:creationId xmlns:a16="http://schemas.microsoft.com/office/drawing/2014/main" id="{D86C8E67-0161-60C5-0732-9D0F6779E45E}"/>
              </a:ext>
            </a:extLst>
          </p:cNvPr>
          <p:cNvSpPr/>
          <p:nvPr/>
        </p:nvSpPr>
        <p:spPr>
          <a:xfrm>
            <a:off x="2746320" y="5787957"/>
            <a:ext cx="9296523" cy="963039"/>
          </a:xfrm>
          <a:prstGeom prst="rect">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Arrow: Up 38">
            <a:extLst>
              <a:ext uri="{FF2B5EF4-FFF2-40B4-BE49-F238E27FC236}">
                <a16:creationId xmlns:a16="http://schemas.microsoft.com/office/drawing/2014/main" id="{2260B841-3395-B559-8BA1-F8B46DCE7D13}"/>
              </a:ext>
            </a:extLst>
          </p:cNvPr>
          <p:cNvSpPr/>
          <p:nvPr/>
        </p:nvSpPr>
        <p:spPr>
          <a:xfrm>
            <a:off x="9817905" y="5664982"/>
            <a:ext cx="287512" cy="262827"/>
          </a:xfrm>
          <a:prstGeom prst="upArrow">
            <a:avLst/>
          </a:prstGeom>
          <a:solidFill>
            <a:srgbClr val="02B2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31EE78F8-5E65-9D41-2C58-78160B7394A9}"/>
              </a:ext>
            </a:extLst>
          </p:cNvPr>
          <p:cNvSpPr txBox="1"/>
          <p:nvPr/>
        </p:nvSpPr>
        <p:spPr>
          <a:xfrm>
            <a:off x="2698829" y="5741143"/>
            <a:ext cx="9344014" cy="1077218"/>
          </a:xfrm>
          <a:prstGeom prst="rect">
            <a:avLst/>
          </a:prstGeom>
          <a:noFill/>
        </p:spPr>
        <p:txBody>
          <a:bodyPr wrap="square">
            <a:spAutoFit/>
          </a:bodyPr>
          <a:lstStyle/>
          <a:p>
            <a:r>
              <a:rPr lang="en-GB" sz="1600" dirty="0">
                <a:solidFill>
                  <a:schemeClr val="bg1"/>
                </a:solidFill>
                <a:latin typeface="Arial" panose="020B0604020202020204" pitchFamily="34" charset="0"/>
                <a:cs typeface="Arial" panose="020B0604020202020204" pitchFamily="34" charset="0"/>
              </a:rPr>
              <a:t>Beyond combustion is our vision of the novel business opportunities that transform coal into high-value products. These include Coal-to-Liquids (CTL), synthetic liquid hydrocarbons, hydrogen, methanol, steel, cement, critical minerals for our digitised and electrified future, and advanced materials like graphene and carbon fibre.</a:t>
            </a:r>
          </a:p>
        </p:txBody>
      </p:sp>
    </p:spTree>
    <p:extLst>
      <p:ext uri="{BB962C8B-B14F-4D97-AF65-F5344CB8AC3E}">
        <p14:creationId xmlns:p14="http://schemas.microsoft.com/office/powerpoint/2010/main" val="250976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 of a company&#10;&#10;Description automatically generated with medium confidence">
            <a:extLst>
              <a:ext uri="{FF2B5EF4-FFF2-40B4-BE49-F238E27FC236}">
                <a16:creationId xmlns:a16="http://schemas.microsoft.com/office/drawing/2014/main" id="{0FB98310-4B92-C8A2-0658-538F5684F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90813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3 June - Episiode 3 June Update (1)">
            <a:hlinkClick r:id="" action="ppaction://media"/>
            <a:extLst>
              <a:ext uri="{FF2B5EF4-FFF2-40B4-BE49-F238E27FC236}">
                <a16:creationId xmlns:a16="http://schemas.microsoft.com/office/drawing/2014/main" id="{587982EE-DB41-742A-1422-CEAB8030F0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227452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1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47380" y="2288341"/>
            <a:ext cx="8443608" cy="561385"/>
          </a:xfrm>
          <a:prstGeom prst="rect">
            <a:avLst/>
          </a:prstGeom>
        </p:spPr>
        <p:txBody>
          <a:bodyPr vert="horz" wrap="square" lIns="0" tIns="7316" rIns="0" bIns="0" rtlCol="0" anchor="ctr">
            <a:spAutoFit/>
          </a:bodyPr>
          <a:lstStyle/>
          <a:p>
            <a:pPr marL="7701" algn="r">
              <a:lnSpc>
                <a:spcPct val="100000"/>
              </a:lnSpc>
              <a:spcBef>
                <a:spcPts val="58"/>
              </a:spcBef>
            </a:pPr>
            <a:r>
              <a:rPr lang="en-GB" sz="3600" b="1" spc="73" dirty="0">
                <a:latin typeface="Arial" panose="020B0604020202020204" pitchFamily="34" charset="0"/>
                <a:ea typeface="Jost" pitchFamily="2" charset="0"/>
                <a:cs typeface="Arial" panose="020B0604020202020204" pitchFamily="34" charset="0"/>
              </a:rPr>
              <a:t>Messages on Pre-Combustion</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13</a:t>
            </a:fld>
            <a:endParaRPr lang="en-GB"/>
          </a:p>
        </p:txBody>
      </p:sp>
    </p:spTree>
    <p:extLst>
      <p:ext uri="{BB962C8B-B14F-4D97-AF65-F5344CB8AC3E}">
        <p14:creationId xmlns:p14="http://schemas.microsoft.com/office/powerpoint/2010/main" val="1861843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 and icons&#10;&#10;Description automatically generated">
            <a:extLst>
              <a:ext uri="{FF2B5EF4-FFF2-40B4-BE49-F238E27FC236}">
                <a16:creationId xmlns:a16="http://schemas.microsoft.com/office/drawing/2014/main" id="{9AF79567-9C80-4D7D-95F9-85F45714E0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0164"/>
            <a:ext cx="12192000" cy="6858000"/>
          </a:xfrm>
          <a:prstGeom prst="rect">
            <a:avLst/>
          </a:prstGeom>
        </p:spPr>
      </p:pic>
    </p:spTree>
    <p:extLst>
      <p:ext uri="{BB962C8B-B14F-4D97-AF65-F5344CB8AC3E}">
        <p14:creationId xmlns:p14="http://schemas.microsoft.com/office/powerpoint/2010/main" val="3775044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graphic with text&#10;&#10;Description automatically generated">
            <a:extLst>
              <a:ext uri="{FF2B5EF4-FFF2-40B4-BE49-F238E27FC236}">
                <a16:creationId xmlns:a16="http://schemas.microsoft.com/office/drawing/2014/main" id="{20207549-9297-1F9E-E089-1785FE5700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170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23643" y="2519258"/>
            <a:ext cx="8443608" cy="561385"/>
          </a:xfrm>
          <a:prstGeom prst="rect">
            <a:avLst/>
          </a:prstGeom>
        </p:spPr>
        <p:txBody>
          <a:bodyPr vert="horz" wrap="square" lIns="0" tIns="7316" rIns="0" bIns="0" rtlCol="0" anchor="ctr">
            <a:spAutoFit/>
          </a:bodyPr>
          <a:lstStyle/>
          <a:p>
            <a:pPr marL="7701" algn="r">
              <a:lnSpc>
                <a:spcPct val="100000"/>
              </a:lnSpc>
              <a:spcBef>
                <a:spcPts val="58"/>
              </a:spcBef>
            </a:pPr>
            <a:r>
              <a:rPr lang="en-GB" sz="3600" b="1" spc="73" dirty="0">
                <a:latin typeface="Arial" panose="020B0604020202020204" pitchFamily="34" charset="0"/>
                <a:ea typeface="Jost" pitchFamily="2" charset="0"/>
                <a:cs typeface="Arial" panose="020B0604020202020204" pitchFamily="34" charset="0"/>
              </a:rPr>
              <a:t>Messages on Combustion</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16</a:t>
            </a:fld>
            <a:endParaRPr lang="en-GB"/>
          </a:p>
        </p:txBody>
      </p:sp>
    </p:spTree>
    <p:extLst>
      <p:ext uri="{BB962C8B-B14F-4D97-AF65-F5344CB8AC3E}">
        <p14:creationId xmlns:p14="http://schemas.microsoft.com/office/powerpoint/2010/main" val="2657338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nal - FC Misconception Video EP 1">
            <a:hlinkClick r:id="" action="ppaction://media"/>
            <a:extLst>
              <a:ext uri="{FF2B5EF4-FFF2-40B4-BE49-F238E27FC236}">
                <a16:creationId xmlns:a16="http://schemas.microsoft.com/office/drawing/2014/main" id="{9A0FF68F-B359-549D-B539-6C8DCDC3C7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57883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infographic with text&#10;&#10;Description automatically generated">
            <a:extLst>
              <a:ext uri="{FF2B5EF4-FFF2-40B4-BE49-F238E27FC236}">
                <a16:creationId xmlns:a16="http://schemas.microsoft.com/office/drawing/2014/main" id="{FAD37DBB-CCF0-1FAF-2D48-C982E4E49D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6716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E69522D-9120-422F-6E42-2A5367EA44B9}"/>
              </a:ext>
            </a:extLst>
          </p:cNvPr>
          <p:cNvSpPr txBox="1"/>
          <p:nvPr/>
        </p:nvSpPr>
        <p:spPr>
          <a:xfrm>
            <a:off x="667454" y="1174954"/>
            <a:ext cx="4910247" cy="1015663"/>
          </a:xfrm>
          <a:prstGeom prst="rect">
            <a:avLst/>
          </a:prstGeom>
          <a:noFill/>
        </p:spPr>
        <p:txBody>
          <a:bodyPr wrap="square" rtlCol="0">
            <a:spAutoFit/>
          </a:bodyPr>
          <a:lstStyle/>
          <a:p>
            <a:r>
              <a:rPr lang="en-GB" sz="6000" b="1" dirty="0">
                <a:solidFill>
                  <a:srgbClr val="007DC5"/>
                </a:solidFill>
                <a:latin typeface="Arial" panose="020B0604020202020204" pitchFamily="34" charset="0"/>
                <a:cs typeface="Arial" panose="020B0604020202020204" pitchFamily="34" charset="0"/>
              </a:rPr>
              <a:t>99% Abated</a:t>
            </a:r>
          </a:p>
        </p:txBody>
      </p:sp>
      <p:pic>
        <p:nvPicPr>
          <p:cNvPr id="3" name="Picture 2" descr="A blue and white drawing of a factory&#10;&#10;Description automatically generated">
            <a:extLst>
              <a:ext uri="{FF2B5EF4-FFF2-40B4-BE49-F238E27FC236}">
                <a16:creationId xmlns:a16="http://schemas.microsoft.com/office/drawing/2014/main" id="{A4313471-591D-141F-6DB7-A2060B3E1472}"/>
              </a:ext>
            </a:extLst>
          </p:cNvPr>
          <p:cNvPicPr>
            <a:picLocks noChangeAspect="1"/>
          </p:cNvPicPr>
          <p:nvPr/>
        </p:nvPicPr>
        <p:blipFill rotWithShape="1">
          <a:blip r:embed="rId2">
            <a:extLst>
              <a:ext uri="{28A0092B-C50C-407E-A947-70E740481C1C}">
                <a14:useLocalDpi xmlns:a14="http://schemas.microsoft.com/office/drawing/2010/main" val="0"/>
              </a:ext>
            </a:extLst>
          </a:blip>
          <a:srcRect l="5323" t="22365" r="39839" b="15125"/>
          <a:stretch/>
        </p:blipFill>
        <p:spPr>
          <a:xfrm>
            <a:off x="469672" y="2346416"/>
            <a:ext cx="5305812" cy="3401962"/>
          </a:xfrm>
          <a:prstGeom prst="rect">
            <a:avLst/>
          </a:prstGeom>
        </p:spPr>
      </p:pic>
      <p:sp>
        <p:nvSpPr>
          <p:cNvPr id="4" name="TextBox 3">
            <a:extLst>
              <a:ext uri="{FF2B5EF4-FFF2-40B4-BE49-F238E27FC236}">
                <a16:creationId xmlns:a16="http://schemas.microsoft.com/office/drawing/2014/main" id="{24D43138-DDC5-D253-482C-8761CE81D9B6}"/>
              </a:ext>
            </a:extLst>
          </p:cNvPr>
          <p:cNvSpPr txBox="1"/>
          <p:nvPr/>
        </p:nvSpPr>
        <p:spPr>
          <a:xfrm>
            <a:off x="6416516" y="2054586"/>
            <a:ext cx="5305812" cy="3539430"/>
          </a:xfrm>
          <a:prstGeom prst="rect">
            <a:avLst/>
          </a:prstGeom>
          <a:noFill/>
        </p:spPr>
        <p:txBody>
          <a:bodyPr wrap="square" rtlCol="0">
            <a:spAutoFit/>
          </a:bodyPr>
          <a:lstStyle/>
          <a:p>
            <a:r>
              <a:rPr lang="en-GB" sz="2800" kern="100" dirty="0">
                <a:solidFill>
                  <a:srgbClr val="007DC5"/>
                </a:solidFill>
                <a:effectLst/>
                <a:latin typeface="Arial" panose="020B0604020202020204" pitchFamily="34" charset="0"/>
                <a:ea typeface="Calibri" panose="020F0502020204030204" pitchFamily="34" charset="0"/>
                <a:cs typeface="Arial" panose="020B0604020202020204" pitchFamily="34" charset="0"/>
              </a:rPr>
              <a:t>Coal abatement technologies, guided by FutureCoal’s Sustainable Coal Stewardship framework, can capture up to 99% of emissions, efficiently supporting power and heat utilities while promoting a responsible coal future.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8505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121B64-A9B9-9BBF-031B-0BAB19462553}"/>
              </a:ext>
            </a:extLst>
          </p:cNvPr>
          <p:cNvSpPr txBox="1"/>
          <p:nvPr/>
        </p:nvSpPr>
        <p:spPr>
          <a:xfrm>
            <a:off x="2529350" y="3155954"/>
            <a:ext cx="3416710" cy="1200329"/>
          </a:xfrm>
          <a:prstGeom prst="rect">
            <a:avLst/>
          </a:prstGeom>
          <a:noFill/>
        </p:spPr>
        <p:txBody>
          <a:bodyPr wrap="square">
            <a:spAutoFit/>
          </a:bodyPr>
          <a:lstStyle/>
          <a:p>
            <a:r>
              <a:rPr lang="en-GB" dirty="0">
                <a:solidFill>
                  <a:srgbClr val="1C9AD6"/>
                </a:solidFill>
                <a:latin typeface="Arial" panose="020B0604020202020204" pitchFamily="34" charset="0"/>
                <a:cs typeface="Arial" panose="020B0604020202020204" pitchFamily="34" charset="0"/>
              </a:rPr>
              <a:t>Upgrading all subcritical coal plants to ultra-supercritical would save 2 billion tonnes of CO2 over 30 years. </a:t>
            </a:r>
          </a:p>
        </p:txBody>
      </p:sp>
      <p:sp>
        <p:nvSpPr>
          <p:cNvPr id="3" name="TextBox 2">
            <a:extLst>
              <a:ext uri="{FF2B5EF4-FFF2-40B4-BE49-F238E27FC236}">
                <a16:creationId xmlns:a16="http://schemas.microsoft.com/office/drawing/2014/main" id="{A7A3F576-5B8F-70B1-DC3A-EB053A206A1B}"/>
              </a:ext>
            </a:extLst>
          </p:cNvPr>
          <p:cNvSpPr txBox="1"/>
          <p:nvPr/>
        </p:nvSpPr>
        <p:spPr>
          <a:xfrm>
            <a:off x="7982506" y="3155954"/>
            <a:ext cx="3490451" cy="923330"/>
          </a:xfrm>
          <a:prstGeom prst="rect">
            <a:avLst/>
          </a:prstGeom>
          <a:noFill/>
        </p:spPr>
        <p:txBody>
          <a:bodyPr wrap="square">
            <a:spAutoFit/>
          </a:bodyPr>
          <a:lstStyle/>
          <a:p>
            <a:r>
              <a:rPr lang="en-GB" dirty="0">
                <a:solidFill>
                  <a:srgbClr val="1C9AD6"/>
                </a:solidFill>
                <a:latin typeface="Arial" panose="020B0604020202020204" pitchFamily="34" charset="0"/>
                <a:cs typeface="Arial" panose="020B0604020202020204" pitchFamily="34" charset="0"/>
              </a:rPr>
              <a:t>Removing 2 billion tonnes of CO2 is equivalent to taking 111 million cars off the road.</a:t>
            </a:r>
          </a:p>
        </p:txBody>
      </p:sp>
      <p:sp>
        <p:nvSpPr>
          <p:cNvPr id="4" name="TextBox 3">
            <a:extLst>
              <a:ext uri="{FF2B5EF4-FFF2-40B4-BE49-F238E27FC236}">
                <a16:creationId xmlns:a16="http://schemas.microsoft.com/office/drawing/2014/main" id="{68B9A084-63D5-7DB0-D72F-2731827D460E}"/>
              </a:ext>
            </a:extLst>
          </p:cNvPr>
          <p:cNvSpPr txBox="1"/>
          <p:nvPr/>
        </p:nvSpPr>
        <p:spPr>
          <a:xfrm>
            <a:off x="830826" y="894848"/>
            <a:ext cx="9075174" cy="1200329"/>
          </a:xfrm>
          <a:prstGeom prst="rect">
            <a:avLst/>
          </a:prstGeom>
          <a:noFill/>
        </p:spPr>
        <p:txBody>
          <a:bodyPr wrap="square">
            <a:spAutoFit/>
          </a:bodyPr>
          <a:lstStyle/>
          <a:p>
            <a:r>
              <a:rPr lang="en-GB" sz="3600" b="1" dirty="0">
                <a:solidFill>
                  <a:srgbClr val="1C9AD6"/>
                </a:solidFill>
                <a:latin typeface="Arial" panose="020B0604020202020204" pitchFamily="34" charset="0"/>
                <a:cs typeface="Arial" panose="020B0604020202020204" pitchFamily="34" charset="0"/>
              </a:rPr>
              <a:t>Ultra-supercritical plants would save </a:t>
            </a:r>
            <a:br>
              <a:rPr lang="en-GB" sz="3600" b="1" dirty="0">
                <a:solidFill>
                  <a:srgbClr val="1C9AD6"/>
                </a:solidFill>
                <a:latin typeface="Arial" panose="020B0604020202020204" pitchFamily="34" charset="0"/>
                <a:cs typeface="Arial" panose="020B0604020202020204" pitchFamily="34" charset="0"/>
              </a:rPr>
            </a:br>
            <a:r>
              <a:rPr lang="en-GB" sz="3600" b="1" dirty="0">
                <a:solidFill>
                  <a:srgbClr val="1C9AD6"/>
                </a:solidFill>
                <a:latin typeface="Arial" panose="020B0604020202020204" pitchFamily="34" charset="0"/>
                <a:cs typeface="Arial" panose="020B0604020202020204" pitchFamily="34" charset="0"/>
              </a:rPr>
              <a:t>2 billion tonnes of CO2 over 30 years. </a:t>
            </a:r>
          </a:p>
        </p:txBody>
      </p:sp>
      <p:pic>
        <p:nvPicPr>
          <p:cNvPr id="5" name="Picture 4" descr="A screenshot of a computer&#10;&#10;Description automatically generated">
            <a:extLst>
              <a:ext uri="{FF2B5EF4-FFF2-40B4-BE49-F238E27FC236}">
                <a16:creationId xmlns:a16="http://schemas.microsoft.com/office/drawing/2014/main" id="{0E4A1D95-6C46-0E26-305B-B7A11E1E80C9}"/>
              </a:ext>
            </a:extLst>
          </p:cNvPr>
          <p:cNvPicPr>
            <a:picLocks noChangeAspect="1"/>
          </p:cNvPicPr>
          <p:nvPr/>
        </p:nvPicPr>
        <p:blipFill rotWithShape="1">
          <a:blip r:embed="rId2">
            <a:extLst>
              <a:ext uri="{28A0092B-C50C-407E-A947-70E740481C1C}">
                <a14:useLocalDpi xmlns:a14="http://schemas.microsoft.com/office/drawing/2010/main" val="0"/>
              </a:ext>
            </a:extLst>
          </a:blip>
          <a:srcRect l="67855" t="42380" r="25286" b="41266"/>
          <a:stretch/>
        </p:blipFill>
        <p:spPr>
          <a:xfrm>
            <a:off x="6112171" y="2402731"/>
            <a:ext cx="1842125" cy="2470826"/>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B010F18B-6AA0-A398-1A99-CC8AB0B951D7}"/>
              </a:ext>
            </a:extLst>
          </p:cNvPr>
          <p:cNvPicPr>
            <a:picLocks noChangeAspect="1"/>
          </p:cNvPicPr>
          <p:nvPr/>
        </p:nvPicPr>
        <p:blipFill rotWithShape="1">
          <a:blip r:embed="rId2">
            <a:extLst>
              <a:ext uri="{28A0092B-C50C-407E-A947-70E740481C1C}">
                <a14:useLocalDpi xmlns:a14="http://schemas.microsoft.com/office/drawing/2010/main" val="0"/>
              </a:ext>
            </a:extLst>
          </a:blip>
          <a:srcRect l="33791" t="41367" r="55838" b="36774"/>
          <a:stretch/>
        </p:blipFill>
        <p:spPr>
          <a:xfrm>
            <a:off x="0" y="2402730"/>
            <a:ext cx="2593510" cy="3074779"/>
          </a:xfrm>
          <a:prstGeom prst="rect">
            <a:avLst/>
          </a:prstGeom>
        </p:spPr>
      </p:pic>
    </p:spTree>
    <p:extLst>
      <p:ext uri="{BB962C8B-B14F-4D97-AF65-F5344CB8AC3E}">
        <p14:creationId xmlns:p14="http://schemas.microsoft.com/office/powerpoint/2010/main" val="305572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143D8AA3-2652-D1ED-4036-F2E3C763A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24302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143D8AA3-2652-D1ED-4036-F2E3C763A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descr="A blue screen with text and images of a factory&#10;&#10;Description automatically generated with medium confidence">
            <a:extLst>
              <a:ext uri="{FF2B5EF4-FFF2-40B4-BE49-F238E27FC236}">
                <a16:creationId xmlns:a16="http://schemas.microsoft.com/office/drawing/2014/main" id="{52423C00-5D96-7C2B-E14B-0F5E6ADA4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79081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47380" y="2528985"/>
            <a:ext cx="8443608" cy="561385"/>
          </a:xfrm>
          <a:prstGeom prst="rect">
            <a:avLst/>
          </a:prstGeom>
        </p:spPr>
        <p:txBody>
          <a:bodyPr vert="horz" wrap="square" lIns="0" tIns="7316" rIns="0" bIns="0" rtlCol="0" anchor="ctr">
            <a:spAutoFit/>
          </a:bodyPr>
          <a:lstStyle/>
          <a:p>
            <a:pPr marL="7701" algn="r">
              <a:lnSpc>
                <a:spcPct val="100000"/>
              </a:lnSpc>
              <a:spcBef>
                <a:spcPts val="58"/>
              </a:spcBef>
            </a:pPr>
            <a:r>
              <a:rPr lang="en-GB" sz="3600" b="1" spc="73" dirty="0">
                <a:latin typeface="Arial" panose="020B0604020202020204" pitchFamily="34" charset="0"/>
                <a:ea typeface="Jost" pitchFamily="2" charset="0"/>
                <a:cs typeface="Arial" panose="020B0604020202020204" pitchFamily="34" charset="0"/>
              </a:rPr>
              <a:t>Messages on Beyond Combustion</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23</a:t>
            </a:fld>
            <a:endParaRPr lang="en-GB"/>
          </a:p>
        </p:txBody>
      </p:sp>
    </p:spTree>
    <p:extLst>
      <p:ext uri="{BB962C8B-B14F-4D97-AF65-F5344CB8AC3E}">
        <p14:creationId xmlns:p14="http://schemas.microsoft.com/office/powerpoint/2010/main" val="1152828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map&#10;&#10;Description automatically generated">
            <a:extLst>
              <a:ext uri="{FF2B5EF4-FFF2-40B4-BE49-F238E27FC236}">
                <a16:creationId xmlns:a16="http://schemas.microsoft.com/office/drawing/2014/main" id="{324FC71F-BF1F-7832-D2DD-6454E712D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5450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poster with text&#10;&#10;AI-generated content may be incorrect.">
            <a:extLst>
              <a:ext uri="{FF2B5EF4-FFF2-40B4-BE49-F238E27FC236}">
                <a16:creationId xmlns:a16="http://schemas.microsoft.com/office/drawing/2014/main" id="{EFFFF375-ED43-B5F4-1093-57934EE51E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10141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10;&#10;Description automatically generated with medium confidence">
            <a:extLst>
              <a:ext uri="{FF2B5EF4-FFF2-40B4-BE49-F238E27FC236}">
                <a16:creationId xmlns:a16="http://schemas.microsoft.com/office/drawing/2014/main" id="{E43F5A8E-3342-59D4-2DA3-050D5773DF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425EB5B-DE16-0699-218F-92C4540BCA28}"/>
              </a:ext>
            </a:extLst>
          </p:cNvPr>
          <p:cNvSpPr txBox="1"/>
          <p:nvPr/>
        </p:nvSpPr>
        <p:spPr>
          <a:xfrm>
            <a:off x="3009900" y="1951672"/>
            <a:ext cx="2097121" cy="1477328"/>
          </a:xfrm>
          <a:prstGeom prst="rect">
            <a:avLst/>
          </a:prstGeom>
          <a:noFill/>
        </p:spPr>
        <p:txBody>
          <a:bodyPr wrap="square">
            <a:spAutoFit/>
          </a:bodyPr>
          <a:lstStyle/>
          <a:p>
            <a:r>
              <a:rPr lang="en-GB" sz="1500" dirty="0">
                <a:solidFill>
                  <a:srgbClr val="1C9AD6"/>
                </a:solidFill>
                <a:latin typeface="Arial" panose="020B0604020202020204" pitchFamily="34" charset="0"/>
                <a:cs typeface="Arial" panose="020B0604020202020204" pitchFamily="34" charset="0"/>
              </a:rPr>
              <a:t>Coal is vital for steel, cement, aluminium, and renewable energy infrastructure, laying the foundation for modern society.</a:t>
            </a:r>
          </a:p>
        </p:txBody>
      </p:sp>
      <p:sp>
        <p:nvSpPr>
          <p:cNvPr id="6" name="TextBox 5">
            <a:extLst>
              <a:ext uri="{FF2B5EF4-FFF2-40B4-BE49-F238E27FC236}">
                <a16:creationId xmlns:a16="http://schemas.microsoft.com/office/drawing/2014/main" id="{B929AD3D-A10C-A23E-17C7-29E5E57B343B}"/>
              </a:ext>
            </a:extLst>
          </p:cNvPr>
          <p:cNvSpPr txBox="1"/>
          <p:nvPr/>
        </p:nvSpPr>
        <p:spPr>
          <a:xfrm>
            <a:off x="8337415" y="1720840"/>
            <a:ext cx="3063402" cy="1938992"/>
          </a:xfrm>
          <a:prstGeom prst="rect">
            <a:avLst/>
          </a:prstGeom>
          <a:noFill/>
        </p:spPr>
        <p:txBody>
          <a:bodyPr wrap="square">
            <a:spAutoFit/>
          </a:bodyPr>
          <a:lstStyle/>
          <a:p>
            <a:r>
              <a:rPr lang="en-GB" sz="1500" dirty="0">
                <a:solidFill>
                  <a:srgbClr val="1C9AD6"/>
                </a:solidFill>
                <a:latin typeface="Arial" panose="020B0604020202020204" pitchFamily="34" charset="0"/>
                <a:cs typeface="Arial" panose="020B0604020202020204" pitchFamily="34" charset="0"/>
              </a:rPr>
              <a:t>Coal contains essential heavy metals vital for modern technologies, including cobalt, copper, iron, lead, silver, nickel, and zinc, crucial for renewable energy, electric vehicles, aerospace, defence, and healthcare.</a:t>
            </a:r>
          </a:p>
        </p:txBody>
      </p:sp>
      <p:sp>
        <p:nvSpPr>
          <p:cNvPr id="8" name="Rectangle 2">
            <a:extLst>
              <a:ext uri="{FF2B5EF4-FFF2-40B4-BE49-F238E27FC236}">
                <a16:creationId xmlns:a16="http://schemas.microsoft.com/office/drawing/2014/main" id="{35876003-5D5B-4D87-BF15-3C19A002FE8E}"/>
              </a:ext>
            </a:extLst>
          </p:cNvPr>
          <p:cNvSpPr>
            <a:spLocks noChangeArrowheads="1"/>
          </p:cNvSpPr>
          <p:nvPr/>
        </p:nvSpPr>
        <p:spPr bwMode="auto">
          <a:xfrm>
            <a:off x="0" y="0"/>
            <a:ext cx="48768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rgbClr val="000000"/>
                </a:solidFill>
                <a:effectLst/>
                <a:latin typeface="Inter"/>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0D400FFA-3183-9842-7E0B-FF1E1C8161DF}"/>
              </a:ext>
            </a:extLst>
          </p:cNvPr>
          <p:cNvSpPr txBox="1"/>
          <p:nvPr/>
        </p:nvSpPr>
        <p:spPr>
          <a:xfrm>
            <a:off x="2160835" y="4526591"/>
            <a:ext cx="3079760" cy="1708160"/>
          </a:xfrm>
          <a:prstGeom prst="rect">
            <a:avLst/>
          </a:prstGeom>
          <a:noFill/>
        </p:spPr>
        <p:txBody>
          <a:bodyPr wrap="square">
            <a:spAutoFit/>
          </a:bodyPr>
          <a:lstStyle/>
          <a:p>
            <a:r>
              <a:rPr lang="en-GB" sz="1500" dirty="0">
                <a:solidFill>
                  <a:srgbClr val="1C9AD6"/>
                </a:solidFill>
                <a:latin typeface="Arial" panose="020B0604020202020204" pitchFamily="34" charset="0"/>
                <a:cs typeface="Arial" panose="020B0604020202020204" pitchFamily="34" charset="0"/>
              </a:rPr>
              <a:t>Coal-to-chemicals is the most cost-effective method for manufacturing various chemicals, leveraging the abundance and affordability of coal, as well as the efficiency of the coal gasification process.</a:t>
            </a:r>
          </a:p>
        </p:txBody>
      </p:sp>
      <p:sp>
        <p:nvSpPr>
          <p:cNvPr id="11" name="TextBox 10">
            <a:extLst>
              <a:ext uri="{FF2B5EF4-FFF2-40B4-BE49-F238E27FC236}">
                <a16:creationId xmlns:a16="http://schemas.microsoft.com/office/drawing/2014/main" id="{E3C5AA74-8197-47B6-C12D-5CF81ABC2AF0}"/>
              </a:ext>
            </a:extLst>
          </p:cNvPr>
          <p:cNvSpPr txBox="1"/>
          <p:nvPr/>
        </p:nvSpPr>
        <p:spPr>
          <a:xfrm>
            <a:off x="8222734" y="4988256"/>
            <a:ext cx="3079760" cy="1015663"/>
          </a:xfrm>
          <a:prstGeom prst="rect">
            <a:avLst/>
          </a:prstGeom>
          <a:noFill/>
        </p:spPr>
        <p:txBody>
          <a:bodyPr wrap="square">
            <a:spAutoFit/>
          </a:bodyPr>
          <a:lstStyle/>
          <a:p>
            <a:r>
              <a:rPr lang="en-GB" sz="1500" dirty="0">
                <a:solidFill>
                  <a:srgbClr val="1C9AD6"/>
                </a:solidFill>
                <a:latin typeface="Arial" panose="020B0604020202020204" pitchFamily="34" charset="0"/>
                <a:cs typeface="Arial" panose="020B0604020202020204" pitchFamily="34" charset="0"/>
              </a:rPr>
              <a:t>Coal can produce the cheapest form of clean hydrogen and reduce carbon emissions by up to 90%.</a:t>
            </a:r>
          </a:p>
        </p:txBody>
      </p:sp>
      <p:sp>
        <p:nvSpPr>
          <p:cNvPr id="12" name="TextBox 11">
            <a:extLst>
              <a:ext uri="{FF2B5EF4-FFF2-40B4-BE49-F238E27FC236}">
                <a16:creationId xmlns:a16="http://schemas.microsoft.com/office/drawing/2014/main" id="{16082FA0-B05A-B9A8-F94F-37771473390C}"/>
              </a:ext>
            </a:extLst>
          </p:cNvPr>
          <p:cNvSpPr txBox="1"/>
          <p:nvPr/>
        </p:nvSpPr>
        <p:spPr>
          <a:xfrm>
            <a:off x="1310421" y="161583"/>
            <a:ext cx="9764073" cy="1384995"/>
          </a:xfrm>
          <a:prstGeom prst="rect">
            <a:avLst/>
          </a:prstGeom>
          <a:noFill/>
        </p:spPr>
        <p:txBody>
          <a:bodyPr wrap="square" rtlCol="0">
            <a:spAutoFit/>
          </a:bodyPr>
          <a:lstStyle/>
          <a:p>
            <a:r>
              <a:rPr lang="en-GB" sz="2800" b="1" dirty="0">
                <a:solidFill>
                  <a:srgbClr val="1C9AD6"/>
                </a:solidFill>
                <a:latin typeface="Arial" panose="020B0604020202020204" pitchFamily="34" charset="0"/>
                <a:cs typeface="Arial" panose="020B0604020202020204" pitchFamily="34" charset="0"/>
              </a:rPr>
              <a:t>The coal ecosystem is vast, globally integrated, and—under the Sustainable Coal Stewardship framework—plays a crucial role in:</a:t>
            </a:r>
          </a:p>
        </p:txBody>
      </p:sp>
      <p:pic>
        <p:nvPicPr>
          <p:cNvPr id="4" name="Picture 3">
            <a:extLst>
              <a:ext uri="{FF2B5EF4-FFF2-40B4-BE49-F238E27FC236}">
                <a16:creationId xmlns:a16="http://schemas.microsoft.com/office/drawing/2014/main" id="{1B96B930-1D03-1FEC-0E30-D408E41EAC70}"/>
              </a:ext>
            </a:extLst>
          </p:cNvPr>
          <p:cNvPicPr>
            <a:picLocks noChangeAspect="1"/>
          </p:cNvPicPr>
          <p:nvPr/>
        </p:nvPicPr>
        <p:blipFill>
          <a:blip r:embed="rId3"/>
          <a:stretch>
            <a:fillRect/>
          </a:stretch>
        </p:blipFill>
        <p:spPr>
          <a:xfrm>
            <a:off x="11074494" y="294562"/>
            <a:ext cx="464860" cy="762066"/>
          </a:xfrm>
          <a:prstGeom prst="rect">
            <a:avLst/>
          </a:prstGeom>
        </p:spPr>
      </p:pic>
    </p:spTree>
    <p:extLst>
      <p:ext uri="{BB962C8B-B14F-4D97-AF65-F5344CB8AC3E}">
        <p14:creationId xmlns:p14="http://schemas.microsoft.com/office/powerpoint/2010/main" val="2707100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infographic with text&#10;&#10;Description automatically generated">
            <a:extLst>
              <a:ext uri="{FF2B5EF4-FFF2-40B4-BE49-F238E27FC236}">
                <a16:creationId xmlns:a16="http://schemas.microsoft.com/office/drawing/2014/main" id="{08AF76AC-868A-DBFA-D21E-716EA2886E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23986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 and blue text&#10;&#10;Description automatically generated">
            <a:extLst>
              <a:ext uri="{FF2B5EF4-FFF2-40B4-BE49-F238E27FC236}">
                <a16:creationId xmlns:a16="http://schemas.microsoft.com/office/drawing/2014/main" id="{DA00883B-1319-241A-C39C-7564F08B2F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240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poster with text and blue text&#10;&#10;Description automatically generated with medium confidence">
            <a:extLst>
              <a:ext uri="{FF2B5EF4-FFF2-40B4-BE49-F238E27FC236}">
                <a16:creationId xmlns:a16="http://schemas.microsoft.com/office/drawing/2014/main" id="{828D4D73-0E92-F754-4145-3F64FE932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88854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hydrogen&#10;&#10;Description automatically generated">
            <a:extLst>
              <a:ext uri="{FF2B5EF4-FFF2-40B4-BE49-F238E27FC236}">
                <a16:creationId xmlns:a16="http://schemas.microsoft.com/office/drawing/2014/main" id="{CB2516BF-7993-9C5F-E69D-C9176F32C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1857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poster with text and a bowl of corn&#10;&#10;Description automatically generated">
            <a:extLst>
              <a:ext uri="{FF2B5EF4-FFF2-40B4-BE49-F238E27FC236}">
                <a16:creationId xmlns:a16="http://schemas.microsoft.com/office/drawing/2014/main" id="{4022C060-2897-F78F-B951-BD8FC1DEC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8512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oal mine&#10;&#10;Description automatically generated">
            <a:extLst>
              <a:ext uri="{FF2B5EF4-FFF2-40B4-BE49-F238E27FC236}">
                <a16:creationId xmlns:a16="http://schemas.microsoft.com/office/drawing/2014/main" id="{8968548D-B03F-EFF2-EF8A-235B4C64C7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diagram of a power plant&#10;&#10;Description automatically generated">
            <a:extLst>
              <a:ext uri="{FF2B5EF4-FFF2-40B4-BE49-F238E27FC236}">
                <a16:creationId xmlns:a16="http://schemas.microsoft.com/office/drawing/2014/main" id="{6AEEDB11-6D23-4CE5-E895-5AAA80C95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A table of minerals with text&#10;&#10;Description automatically generated">
            <a:extLst>
              <a:ext uri="{FF2B5EF4-FFF2-40B4-BE49-F238E27FC236}">
                <a16:creationId xmlns:a16="http://schemas.microsoft.com/office/drawing/2014/main" id="{6F776418-C7FF-E232-F853-86489505F8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7145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poster with text&#10;&#10;Description automatically generated">
            <a:extLst>
              <a:ext uri="{FF2B5EF4-FFF2-40B4-BE49-F238E27FC236}">
                <a16:creationId xmlns:a16="http://schemas.microsoft.com/office/drawing/2014/main" id="{F6E81EB7-267E-E5BE-3F04-FAA9CE528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69005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nal_Episode_2">
            <a:hlinkClick r:id="" action="ppaction://media"/>
            <a:extLst>
              <a:ext uri="{FF2B5EF4-FFF2-40B4-BE49-F238E27FC236}">
                <a16:creationId xmlns:a16="http://schemas.microsoft.com/office/drawing/2014/main" id="{C40FE5D6-F922-A3C7-E626-895E5F2B59C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63041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47380" y="2528985"/>
            <a:ext cx="8443608" cy="561385"/>
          </a:xfrm>
          <a:prstGeom prst="rect">
            <a:avLst/>
          </a:prstGeom>
        </p:spPr>
        <p:txBody>
          <a:bodyPr vert="horz" wrap="square" lIns="0" tIns="7316" rIns="0" bIns="0" rtlCol="0" anchor="ctr">
            <a:spAutoFit/>
          </a:bodyPr>
          <a:lstStyle/>
          <a:p>
            <a:pPr marL="7701" algn="r">
              <a:lnSpc>
                <a:spcPct val="100000"/>
              </a:lnSpc>
              <a:spcBef>
                <a:spcPts val="58"/>
              </a:spcBef>
            </a:pPr>
            <a:r>
              <a:rPr lang="en-GB" sz="3600" b="1" spc="73" dirty="0">
                <a:latin typeface="Arial" panose="020B0604020202020204" pitchFamily="34" charset="0"/>
                <a:ea typeface="Jost" pitchFamily="2" charset="0"/>
                <a:cs typeface="Arial" panose="020B0604020202020204" pitchFamily="34" charset="0"/>
              </a:rPr>
              <a:t>Messages on Coal and Energy</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35</a:t>
            </a:fld>
            <a:endParaRPr lang="en-GB"/>
          </a:p>
        </p:txBody>
      </p:sp>
    </p:spTree>
    <p:extLst>
      <p:ext uri="{BB962C8B-B14F-4D97-AF65-F5344CB8AC3E}">
        <p14:creationId xmlns:p14="http://schemas.microsoft.com/office/powerpoint/2010/main" val="39693432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with symbols of different countries/regions&#10;&#10;Description automatically generated with medium confidence">
            <a:extLst>
              <a:ext uri="{FF2B5EF4-FFF2-40B4-BE49-F238E27FC236}">
                <a16:creationId xmlns:a16="http://schemas.microsoft.com/office/drawing/2014/main" id="{44034BE8-A88D-621C-2FEB-07897DA04837}"/>
              </a:ext>
            </a:extLst>
          </p:cNvPr>
          <p:cNvPicPr>
            <a:picLocks noChangeAspect="1"/>
          </p:cNvPicPr>
          <p:nvPr/>
        </p:nvPicPr>
        <p:blipFill rotWithShape="1">
          <a:blip r:embed="rId2">
            <a:extLst>
              <a:ext uri="{28A0092B-C50C-407E-A947-70E740481C1C}">
                <a14:useLocalDpi xmlns:a14="http://schemas.microsoft.com/office/drawing/2010/main" val="0"/>
              </a:ext>
            </a:extLst>
          </a:blip>
          <a:srcRect l="66371" t="1147" r="12178" b="54265"/>
          <a:stretch/>
        </p:blipFill>
        <p:spPr>
          <a:xfrm>
            <a:off x="737419" y="1705896"/>
            <a:ext cx="1217287" cy="1423219"/>
          </a:xfrm>
          <a:prstGeom prst="rect">
            <a:avLst/>
          </a:prstGeom>
        </p:spPr>
      </p:pic>
      <p:pic>
        <p:nvPicPr>
          <p:cNvPr id="3" name="Picture 2" descr="A map with symbols of different countries/regions&#10;&#10;Description automatically generated with medium confidence">
            <a:extLst>
              <a:ext uri="{FF2B5EF4-FFF2-40B4-BE49-F238E27FC236}">
                <a16:creationId xmlns:a16="http://schemas.microsoft.com/office/drawing/2014/main" id="{0891736D-8624-7788-1E2C-6B084AAED5D9}"/>
              </a:ext>
            </a:extLst>
          </p:cNvPr>
          <p:cNvPicPr>
            <a:picLocks noChangeAspect="1"/>
          </p:cNvPicPr>
          <p:nvPr/>
        </p:nvPicPr>
        <p:blipFill rotWithShape="1">
          <a:blip r:embed="rId2">
            <a:extLst>
              <a:ext uri="{28A0092B-C50C-407E-A947-70E740481C1C}">
                <a14:useLocalDpi xmlns:a14="http://schemas.microsoft.com/office/drawing/2010/main" val="0"/>
              </a:ext>
            </a:extLst>
          </a:blip>
          <a:srcRect l="65081" t="50000" r="13386" b="6237"/>
          <a:stretch/>
        </p:blipFill>
        <p:spPr>
          <a:xfrm>
            <a:off x="709826" y="3377382"/>
            <a:ext cx="1244880" cy="1423220"/>
          </a:xfrm>
          <a:prstGeom prst="rect">
            <a:avLst/>
          </a:prstGeom>
        </p:spPr>
      </p:pic>
      <p:sp>
        <p:nvSpPr>
          <p:cNvPr id="4" name="TextBox 3">
            <a:extLst>
              <a:ext uri="{FF2B5EF4-FFF2-40B4-BE49-F238E27FC236}">
                <a16:creationId xmlns:a16="http://schemas.microsoft.com/office/drawing/2014/main" id="{E6A6467C-EA95-CF72-87C1-1B4010EB8A1B}"/>
              </a:ext>
            </a:extLst>
          </p:cNvPr>
          <p:cNvSpPr txBox="1"/>
          <p:nvPr/>
        </p:nvSpPr>
        <p:spPr>
          <a:xfrm>
            <a:off x="2143432" y="2094339"/>
            <a:ext cx="8131278" cy="646331"/>
          </a:xfrm>
          <a:prstGeom prst="rect">
            <a:avLst/>
          </a:prstGeom>
          <a:noFill/>
        </p:spPr>
        <p:txBody>
          <a:bodyPr wrap="square">
            <a:spAutoFit/>
          </a:bodyPr>
          <a:lstStyle/>
          <a:p>
            <a:r>
              <a:rPr lang="en-GB" dirty="0">
                <a:solidFill>
                  <a:srgbClr val="1C9AD6"/>
                </a:solidFill>
                <a:latin typeface="Arial" panose="020B0604020202020204" pitchFamily="34" charset="0"/>
                <a:cs typeface="Arial" panose="020B0604020202020204" pitchFamily="34" charset="0"/>
              </a:rPr>
              <a:t>In 2023, coal was the leading source of electricity, accounting for an impressive 37%.</a:t>
            </a:r>
          </a:p>
        </p:txBody>
      </p:sp>
      <p:sp>
        <p:nvSpPr>
          <p:cNvPr id="5" name="TextBox 4">
            <a:extLst>
              <a:ext uri="{FF2B5EF4-FFF2-40B4-BE49-F238E27FC236}">
                <a16:creationId xmlns:a16="http://schemas.microsoft.com/office/drawing/2014/main" id="{E58D2BCC-B7A3-2BA8-7DC4-5E63A27B5AE9}"/>
              </a:ext>
            </a:extLst>
          </p:cNvPr>
          <p:cNvSpPr txBox="1"/>
          <p:nvPr/>
        </p:nvSpPr>
        <p:spPr>
          <a:xfrm>
            <a:off x="2143432" y="3641692"/>
            <a:ext cx="8131278" cy="646331"/>
          </a:xfrm>
          <a:prstGeom prst="rect">
            <a:avLst/>
          </a:prstGeom>
          <a:noFill/>
        </p:spPr>
        <p:txBody>
          <a:bodyPr wrap="square">
            <a:spAutoFit/>
          </a:bodyPr>
          <a:lstStyle/>
          <a:p>
            <a:r>
              <a:rPr lang="en-GB" dirty="0">
                <a:solidFill>
                  <a:srgbClr val="004F71"/>
                </a:solidFill>
                <a:latin typeface="Arial" panose="020B0604020202020204" pitchFamily="34" charset="0"/>
                <a:cs typeface="Arial" panose="020B0604020202020204" pitchFamily="34" charset="0"/>
              </a:rPr>
              <a:t>By 2030, coal is projected to maintain its dominance as the largest single source of electricity, accounting for 27% of the total.</a:t>
            </a:r>
          </a:p>
        </p:txBody>
      </p:sp>
      <p:sp>
        <p:nvSpPr>
          <p:cNvPr id="6" name="TextBox 5">
            <a:extLst>
              <a:ext uri="{FF2B5EF4-FFF2-40B4-BE49-F238E27FC236}">
                <a16:creationId xmlns:a16="http://schemas.microsoft.com/office/drawing/2014/main" id="{CE4E9470-A7E9-DF69-F787-813BC4D53D1A}"/>
              </a:ext>
            </a:extLst>
          </p:cNvPr>
          <p:cNvSpPr txBox="1"/>
          <p:nvPr/>
        </p:nvSpPr>
        <p:spPr>
          <a:xfrm>
            <a:off x="2143432" y="5608143"/>
            <a:ext cx="9429136" cy="369332"/>
          </a:xfrm>
          <a:prstGeom prst="rect">
            <a:avLst/>
          </a:prstGeom>
          <a:noFill/>
        </p:spPr>
        <p:txBody>
          <a:bodyPr wrap="square">
            <a:spAutoFit/>
          </a:bodyPr>
          <a:lstStyle/>
          <a:p>
            <a:r>
              <a:rPr lang="en-GB" dirty="0">
                <a:solidFill>
                  <a:srgbClr val="004F71"/>
                </a:solidFill>
                <a:latin typeface="Arial" panose="020B0604020202020204" pitchFamily="34" charset="0"/>
                <a:cs typeface="Arial" panose="020B0604020202020204" pitchFamily="34" charset="0"/>
              </a:rPr>
              <a:t>By 2030, coal is forecasted to represent 35% of the energy mix in Southeast Asia.</a:t>
            </a:r>
          </a:p>
        </p:txBody>
      </p:sp>
      <p:sp>
        <p:nvSpPr>
          <p:cNvPr id="7" name="TextBox 6">
            <a:extLst>
              <a:ext uri="{FF2B5EF4-FFF2-40B4-BE49-F238E27FC236}">
                <a16:creationId xmlns:a16="http://schemas.microsoft.com/office/drawing/2014/main" id="{0B1122B7-4435-C7C5-3F2E-07555D6C9555}"/>
              </a:ext>
            </a:extLst>
          </p:cNvPr>
          <p:cNvSpPr txBox="1"/>
          <p:nvPr/>
        </p:nvSpPr>
        <p:spPr>
          <a:xfrm>
            <a:off x="709826" y="639199"/>
            <a:ext cx="9075174" cy="646331"/>
          </a:xfrm>
          <a:prstGeom prst="rect">
            <a:avLst/>
          </a:prstGeom>
          <a:noFill/>
        </p:spPr>
        <p:txBody>
          <a:bodyPr wrap="square">
            <a:spAutoFit/>
          </a:bodyPr>
          <a:lstStyle/>
          <a:p>
            <a:r>
              <a:rPr lang="en-GB" sz="3600" b="1" dirty="0">
                <a:solidFill>
                  <a:srgbClr val="1C9AD6"/>
                </a:solidFill>
                <a:latin typeface="Arial" panose="020B0604020202020204" pitchFamily="34" charset="0"/>
                <a:cs typeface="Arial" panose="020B0604020202020204" pitchFamily="34" charset="0"/>
              </a:rPr>
              <a:t>Coal Continues to Power the World</a:t>
            </a:r>
          </a:p>
        </p:txBody>
      </p:sp>
      <p:pic>
        <p:nvPicPr>
          <p:cNvPr id="8" name="Picture 7" descr="A group of blue and red symbols&#10;&#10;Description automatically generated">
            <a:extLst>
              <a:ext uri="{FF2B5EF4-FFF2-40B4-BE49-F238E27FC236}">
                <a16:creationId xmlns:a16="http://schemas.microsoft.com/office/drawing/2014/main" id="{7261ADBD-1584-198F-706E-E40A4AEC3C07}"/>
              </a:ext>
            </a:extLst>
          </p:cNvPr>
          <p:cNvPicPr>
            <a:picLocks noChangeAspect="1"/>
          </p:cNvPicPr>
          <p:nvPr/>
        </p:nvPicPr>
        <p:blipFill rotWithShape="1">
          <a:blip r:embed="rId3">
            <a:extLst>
              <a:ext uri="{28A0092B-C50C-407E-A947-70E740481C1C}">
                <a14:useLocalDpi xmlns:a14="http://schemas.microsoft.com/office/drawing/2010/main" val="0"/>
              </a:ext>
            </a:extLst>
          </a:blip>
          <a:srcRect l="5081" t="9032" r="71129" b="48817"/>
          <a:stretch/>
        </p:blipFill>
        <p:spPr>
          <a:xfrm>
            <a:off x="526646" y="5048869"/>
            <a:ext cx="1428060" cy="1423219"/>
          </a:xfrm>
          <a:prstGeom prst="rect">
            <a:avLst/>
          </a:prstGeom>
        </p:spPr>
      </p:pic>
    </p:spTree>
    <p:extLst>
      <p:ext uri="{BB962C8B-B14F-4D97-AF65-F5344CB8AC3E}">
        <p14:creationId xmlns:p14="http://schemas.microsoft.com/office/powerpoint/2010/main" val="1492395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white poster with white text and blue windmill&#10;&#10;Description automatically generated">
            <a:extLst>
              <a:ext uri="{FF2B5EF4-FFF2-40B4-BE49-F238E27FC236}">
                <a16:creationId xmlns:a16="http://schemas.microsoft.com/office/drawing/2014/main" id="{8DD7A155-9FF1-1864-243A-45706AFA6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24585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infographic&#10;&#10;Description automatically generated">
            <a:extLst>
              <a:ext uri="{FF2B5EF4-FFF2-40B4-BE49-F238E27FC236}">
                <a16:creationId xmlns:a16="http://schemas.microsoft.com/office/drawing/2014/main" id="{8566C08C-A3C7-A2DE-3816-A45DC50FCA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21326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energy efficiency&#10;&#10;Description automatically generated">
            <a:extLst>
              <a:ext uri="{FF2B5EF4-FFF2-40B4-BE49-F238E27FC236}">
                <a16:creationId xmlns:a16="http://schemas.microsoft.com/office/drawing/2014/main" id="{D33D634F-AD64-1698-3CF7-41E33A6E78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40414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blue and white icons&#10;&#10;Description automatically generated">
            <a:extLst>
              <a:ext uri="{FF2B5EF4-FFF2-40B4-BE49-F238E27FC236}">
                <a16:creationId xmlns:a16="http://schemas.microsoft.com/office/drawing/2014/main" id="{837CDAC3-0A4D-FBD4-DA93-33936C56C7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EDC07123-88D5-2424-07C1-55687E7F7326}"/>
              </a:ext>
            </a:extLst>
          </p:cNvPr>
          <p:cNvSpPr txBox="1"/>
          <p:nvPr/>
        </p:nvSpPr>
        <p:spPr>
          <a:xfrm>
            <a:off x="661480" y="4620638"/>
            <a:ext cx="2101175"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Affordability</a:t>
            </a:r>
          </a:p>
        </p:txBody>
      </p:sp>
      <p:sp>
        <p:nvSpPr>
          <p:cNvPr id="9" name="TextBox 8">
            <a:extLst>
              <a:ext uri="{FF2B5EF4-FFF2-40B4-BE49-F238E27FC236}">
                <a16:creationId xmlns:a16="http://schemas.microsoft.com/office/drawing/2014/main" id="{94CB7BEE-F910-2B15-7AAA-5AB66455B3CA}"/>
              </a:ext>
            </a:extLst>
          </p:cNvPr>
          <p:cNvSpPr txBox="1"/>
          <p:nvPr/>
        </p:nvSpPr>
        <p:spPr>
          <a:xfrm>
            <a:off x="206712" y="5147650"/>
            <a:ext cx="3110420" cy="1390509"/>
          </a:xfrm>
          <a:prstGeom prst="rect">
            <a:avLst/>
          </a:prstGeom>
          <a:noFill/>
        </p:spPr>
        <p:txBody>
          <a:bodyPr wrap="square">
            <a:spAutoFit/>
          </a:bodyPr>
          <a:lstStyle/>
          <a:p>
            <a:pPr lvl="0">
              <a:lnSpc>
                <a:spcPct val="107000"/>
              </a:lnSpc>
            </a:pPr>
            <a:r>
              <a:rPr lang="en-US" sz="1600" kern="100" dirty="0">
                <a:effectLst/>
                <a:latin typeface="Arial" panose="020B0604020202020204" pitchFamily="34" charset="0"/>
                <a:ea typeface="Calibri" panose="020F0502020204030204" pitchFamily="34" charset="0"/>
                <a:cs typeface="Arial" panose="020B0604020202020204" pitchFamily="34" charset="0"/>
              </a:rPr>
              <a:t>Coal remains a cost-effective energy source, crucial for developing nations seeking affordable solutions to meet their growing energy demands.</a:t>
            </a:r>
            <a:endParaRPr lang="en-GB" sz="16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51175E8-5D9B-A7ED-87A0-3A73DAEE8853}"/>
              </a:ext>
            </a:extLst>
          </p:cNvPr>
          <p:cNvSpPr txBox="1"/>
          <p:nvPr/>
        </p:nvSpPr>
        <p:spPr>
          <a:xfrm>
            <a:off x="3615041" y="3858638"/>
            <a:ext cx="2101175"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Reliability</a:t>
            </a:r>
          </a:p>
        </p:txBody>
      </p:sp>
      <p:sp>
        <p:nvSpPr>
          <p:cNvPr id="11" name="TextBox 10">
            <a:extLst>
              <a:ext uri="{FF2B5EF4-FFF2-40B4-BE49-F238E27FC236}">
                <a16:creationId xmlns:a16="http://schemas.microsoft.com/office/drawing/2014/main" id="{AFC455F3-FF39-2B22-8704-2E317FAF5F0C}"/>
              </a:ext>
            </a:extLst>
          </p:cNvPr>
          <p:cNvSpPr txBox="1"/>
          <p:nvPr/>
        </p:nvSpPr>
        <p:spPr>
          <a:xfrm>
            <a:off x="3238500" y="4373556"/>
            <a:ext cx="2857500" cy="1653979"/>
          </a:xfrm>
          <a:prstGeom prst="rect">
            <a:avLst/>
          </a:prstGeom>
          <a:noFill/>
        </p:spPr>
        <p:txBody>
          <a:bodyPr wrap="square">
            <a:spAutoFit/>
          </a:bodyPr>
          <a:lstStyle/>
          <a:p>
            <a:pPr lvl="0">
              <a:lnSpc>
                <a:spcPct val="107000"/>
              </a:lnSpc>
            </a:pPr>
            <a:r>
              <a:rPr lang="en-GB" sz="1600" kern="100" dirty="0">
                <a:effectLst/>
                <a:latin typeface="Arial" panose="020B0604020202020204" pitchFamily="34" charset="0"/>
                <a:ea typeface="Calibri" panose="020F0502020204030204" pitchFamily="34" charset="0"/>
                <a:cs typeface="Arial" panose="020B0604020202020204" pitchFamily="34" charset="0"/>
              </a:rPr>
              <a:t>The reliable and consistent power output of coal-fired plants addresses the need for stable energy access, supporting industrialisation and economic development.</a:t>
            </a:r>
          </a:p>
        </p:txBody>
      </p:sp>
      <p:sp>
        <p:nvSpPr>
          <p:cNvPr id="12" name="TextBox 11">
            <a:extLst>
              <a:ext uri="{FF2B5EF4-FFF2-40B4-BE49-F238E27FC236}">
                <a16:creationId xmlns:a16="http://schemas.microsoft.com/office/drawing/2014/main" id="{81F37726-3375-812B-723E-FFBE2C5F59A0}"/>
              </a:ext>
            </a:extLst>
          </p:cNvPr>
          <p:cNvSpPr txBox="1"/>
          <p:nvPr/>
        </p:nvSpPr>
        <p:spPr>
          <a:xfrm>
            <a:off x="6510641" y="4620638"/>
            <a:ext cx="2101175"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Energy Security</a:t>
            </a:r>
          </a:p>
        </p:txBody>
      </p:sp>
      <p:sp>
        <p:nvSpPr>
          <p:cNvPr id="13" name="TextBox 12">
            <a:extLst>
              <a:ext uri="{FF2B5EF4-FFF2-40B4-BE49-F238E27FC236}">
                <a16:creationId xmlns:a16="http://schemas.microsoft.com/office/drawing/2014/main" id="{4A0FBC01-33FA-407C-BDA5-2B1A3CD14157}"/>
              </a:ext>
            </a:extLst>
          </p:cNvPr>
          <p:cNvSpPr txBox="1"/>
          <p:nvPr/>
        </p:nvSpPr>
        <p:spPr>
          <a:xfrm>
            <a:off x="5964271" y="5096995"/>
            <a:ext cx="3193914" cy="1653979"/>
          </a:xfrm>
          <a:prstGeom prst="rect">
            <a:avLst/>
          </a:prstGeom>
          <a:noFill/>
        </p:spPr>
        <p:txBody>
          <a:bodyPr wrap="square">
            <a:spAutoFit/>
          </a:bodyPr>
          <a:lstStyle/>
          <a:p>
            <a:pPr lvl="0">
              <a:lnSpc>
                <a:spcPct val="107000"/>
              </a:lnSpc>
            </a:pPr>
            <a:r>
              <a:rPr lang="en-GB" sz="1600" kern="100" dirty="0">
                <a:effectLst/>
                <a:latin typeface="Arial" panose="020B0604020202020204" pitchFamily="34" charset="0"/>
                <a:ea typeface="Calibri" panose="020F0502020204030204" pitchFamily="34" charset="0"/>
                <a:cs typeface="Arial" panose="020B0604020202020204" pitchFamily="34" charset="0"/>
              </a:rPr>
              <a:t>Developing nations often have nascent energy infrastructures. Coal provides a domestic energy source, enhancing energy security by reducing dependence on external suppliers.</a:t>
            </a:r>
          </a:p>
        </p:txBody>
      </p:sp>
      <p:sp>
        <p:nvSpPr>
          <p:cNvPr id="14" name="TextBox 13">
            <a:extLst>
              <a:ext uri="{FF2B5EF4-FFF2-40B4-BE49-F238E27FC236}">
                <a16:creationId xmlns:a16="http://schemas.microsoft.com/office/drawing/2014/main" id="{BA87F971-8AA1-8D41-83D7-007CE92B1FE0}"/>
              </a:ext>
            </a:extLst>
          </p:cNvPr>
          <p:cNvSpPr txBox="1"/>
          <p:nvPr/>
        </p:nvSpPr>
        <p:spPr>
          <a:xfrm>
            <a:off x="9389622" y="3858638"/>
            <a:ext cx="2101175"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Job Creation</a:t>
            </a:r>
          </a:p>
        </p:txBody>
      </p:sp>
      <p:sp>
        <p:nvSpPr>
          <p:cNvPr id="15" name="TextBox 14">
            <a:extLst>
              <a:ext uri="{FF2B5EF4-FFF2-40B4-BE49-F238E27FC236}">
                <a16:creationId xmlns:a16="http://schemas.microsoft.com/office/drawing/2014/main" id="{EC961F24-2739-7FEE-F773-AABF2127F2D9}"/>
              </a:ext>
            </a:extLst>
          </p:cNvPr>
          <p:cNvSpPr txBox="1"/>
          <p:nvPr/>
        </p:nvSpPr>
        <p:spPr>
          <a:xfrm>
            <a:off x="9078136" y="4430545"/>
            <a:ext cx="3193914" cy="1653979"/>
          </a:xfrm>
          <a:prstGeom prst="rect">
            <a:avLst/>
          </a:prstGeom>
          <a:noFill/>
        </p:spPr>
        <p:txBody>
          <a:bodyPr wrap="square">
            <a:spAutoFit/>
          </a:bodyPr>
          <a:lstStyle/>
          <a:p>
            <a:pPr lvl="0">
              <a:lnSpc>
                <a:spcPct val="107000"/>
              </a:lnSpc>
            </a:pPr>
            <a:r>
              <a:rPr lang="en-GB" sz="1600" kern="100" dirty="0">
                <a:effectLst/>
                <a:latin typeface="Arial" panose="020B0604020202020204" pitchFamily="34" charset="0"/>
                <a:ea typeface="Calibri" panose="020F0502020204030204" pitchFamily="34" charset="0"/>
                <a:cs typeface="Arial" panose="020B0604020202020204" pitchFamily="34" charset="0"/>
              </a:rPr>
              <a:t>Coal mining and associated industries provide significant employment opportunities, contributing to job creation and economic growth in developing nations.</a:t>
            </a:r>
          </a:p>
        </p:txBody>
      </p:sp>
      <p:sp>
        <p:nvSpPr>
          <p:cNvPr id="16" name="Title 4">
            <a:extLst>
              <a:ext uri="{FF2B5EF4-FFF2-40B4-BE49-F238E27FC236}">
                <a16:creationId xmlns:a16="http://schemas.microsoft.com/office/drawing/2014/main" id="{D9202AC5-0194-2DEA-CC3D-69FCDBEFA943}"/>
              </a:ext>
            </a:extLst>
          </p:cNvPr>
          <p:cNvSpPr txBox="1">
            <a:spLocks/>
          </p:cNvSpPr>
          <p:nvPr/>
        </p:nvSpPr>
        <p:spPr>
          <a:xfrm>
            <a:off x="542317" y="390128"/>
            <a:ext cx="11107366"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Coal Supports Nations</a:t>
            </a:r>
          </a:p>
        </p:txBody>
      </p:sp>
      <p:pic>
        <p:nvPicPr>
          <p:cNvPr id="4" name="Picture 3">
            <a:extLst>
              <a:ext uri="{FF2B5EF4-FFF2-40B4-BE49-F238E27FC236}">
                <a16:creationId xmlns:a16="http://schemas.microsoft.com/office/drawing/2014/main" id="{045B6613-490E-28D7-7996-7C70C732AD7D}"/>
              </a:ext>
            </a:extLst>
          </p:cNvPr>
          <p:cNvPicPr>
            <a:picLocks noChangeAspect="1"/>
          </p:cNvPicPr>
          <p:nvPr/>
        </p:nvPicPr>
        <p:blipFill>
          <a:blip r:embed="rId3"/>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415626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lines&#10;&#10;Description automatically generated">
            <a:extLst>
              <a:ext uri="{FF2B5EF4-FFF2-40B4-BE49-F238E27FC236}">
                <a16:creationId xmlns:a16="http://schemas.microsoft.com/office/drawing/2014/main" id="{DDA7818A-BBFE-187D-4982-9BB036DAB6DC}"/>
              </a:ext>
            </a:extLst>
          </p:cNvPr>
          <p:cNvPicPr>
            <a:picLocks noChangeAspect="1"/>
          </p:cNvPicPr>
          <p:nvPr/>
        </p:nvPicPr>
        <p:blipFill rotWithShape="1">
          <a:blip r:embed="rId2">
            <a:extLst>
              <a:ext uri="{28A0092B-C50C-407E-A947-70E740481C1C}">
                <a14:useLocalDpi xmlns:a14="http://schemas.microsoft.com/office/drawing/2010/main" val="0"/>
              </a:ext>
            </a:extLst>
          </a:blip>
          <a:srcRect l="51622" t="9137" b="13050"/>
          <a:stretch/>
        </p:blipFill>
        <p:spPr>
          <a:xfrm>
            <a:off x="5817141" y="986503"/>
            <a:ext cx="5898204" cy="5336475"/>
          </a:xfrm>
          <a:prstGeom prst="rect">
            <a:avLst/>
          </a:prstGeom>
        </p:spPr>
      </p:pic>
      <p:sp>
        <p:nvSpPr>
          <p:cNvPr id="6" name="TextBox 5">
            <a:extLst>
              <a:ext uri="{FF2B5EF4-FFF2-40B4-BE49-F238E27FC236}">
                <a16:creationId xmlns:a16="http://schemas.microsoft.com/office/drawing/2014/main" id="{C0A01F65-0605-4C7D-E098-80FE094B4A4F}"/>
              </a:ext>
            </a:extLst>
          </p:cNvPr>
          <p:cNvSpPr txBox="1"/>
          <p:nvPr/>
        </p:nvSpPr>
        <p:spPr>
          <a:xfrm>
            <a:off x="1418450" y="2312293"/>
            <a:ext cx="1927865" cy="1015663"/>
          </a:xfrm>
          <a:prstGeom prst="rect">
            <a:avLst/>
          </a:prstGeom>
          <a:noFill/>
        </p:spPr>
        <p:txBody>
          <a:bodyPr wrap="square" rtlCol="0">
            <a:spAutoFit/>
          </a:bodyPr>
          <a:lstStyle/>
          <a:p>
            <a:r>
              <a:rPr lang="en-GB" sz="6000" b="1" dirty="0">
                <a:solidFill>
                  <a:srgbClr val="1C9AD6"/>
                </a:solidFill>
                <a:latin typeface="Arial" panose="020B0604020202020204" pitchFamily="34" charset="0"/>
                <a:cs typeface="Arial" panose="020B0604020202020204" pitchFamily="34" charset="0"/>
              </a:rPr>
              <a:t>2040</a:t>
            </a:r>
          </a:p>
        </p:txBody>
      </p:sp>
      <p:sp>
        <p:nvSpPr>
          <p:cNvPr id="7" name="TextBox 6">
            <a:extLst>
              <a:ext uri="{FF2B5EF4-FFF2-40B4-BE49-F238E27FC236}">
                <a16:creationId xmlns:a16="http://schemas.microsoft.com/office/drawing/2014/main" id="{9F9E258B-FB82-B3BF-1D14-E406B14A6795}"/>
              </a:ext>
            </a:extLst>
          </p:cNvPr>
          <p:cNvSpPr txBox="1"/>
          <p:nvPr/>
        </p:nvSpPr>
        <p:spPr>
          <a:xfrm>
            <a:off x="142163" y="3327956"/>
            <a:ext cx="4780033" cy="461665"/>
          </a:xfrm>
          <a:prstGeom prst="rect">
            <a:avLst/>
          </a:prstGeom>
          <a:noFill/>
        </p:spPr>
        <p:txBody>
          <a:bodyPr wrap="square" rtlCol="0">
            <a:spAutoFit/>
          </a:bodyPr>
          <a:lstStyle/>
          <a:p>
            <a:pPr algn="ctr"/>
            <a:r>
              <a:rPr lang="en-GB" sz="2400" dirty="0">
                <a:solidFill>
                  <a:srgbClr val="1C9AD6"/>
                </a:solidFill>
                <a:latin typeface="Arial" panose="020B0604020202020204" pitchFamily="34" charset="0"/>
                <a:cs typeface="Arial" panose="020B0604020202020204" pitchFamily="34" charset="0"/>
              </a:rPr>
              <a:t>Coal will continue to be important </a:t>
            </a:r>
          </a:p>
        </p:txBody>
      </p:sp>
      <p:sp>
        <p:nvSpPr>
          <p:cNvPr id="8" name="TextBox 7">
            <a:extLst>
              <a:ext uri="{FF2B5EF4-FFF2-40B4-BE49-F238E27FC236}">
                <a16:creationId xmlns:a16="http://schemas.microsoft.com/office/drawing/2014/main" id="{883CC6DD-773F-845D-3190-1BEA54201E0C}"/>
              </a:ext>
            </a:extLst>
          </p:cNvPr>
          <p:cNvSpPr txBox="1"/>
          <p:nvPr/>
        </p:nvSpPr>
        <p:spPr>
          <a:xfrm>
            <a:off x="6315982" y="986504"/>
            <a:ext cx="2886384" cy="400110"/>
          </a:xfrm>
          <a:prstGeom prst="rect">
            <a:avLst/>
          </a:prstGeom>
          <a:noFill/>
        </p:spPr>
        <p:txBody>
          <a:bodyPr wrap="square" rtlCol="0">
            <a:spAutoFit/>
          </a:bodyPr>
          <a:lstStyle/>
          <a:p>
            <a:r>
              <a:rPr lang="en-GB" sz="2000" b="1" dirty="0">
                <a:solidFill>
                  <a:srgbClr val="1C9AD6"/>
                </a:solidFill>
                <a:latin typeface="Arial" panose="020B0604020202020204" pitchFamily="34" charset="0"/>
                <a:cs typeface="Arial" panose="020B0604020202020204" pitchFamily="34" charset="0"/>
              </a:rPr>
              <a:t>Largest Single Source</a:t>
            </a:r>
          </a:p>
        </p:txBody>
      </p:sp>
      <p:sp>
        <p:nvSpPr>
          <p:cNvPr id="9" name="TextBox 8">
            <a:extLst>
              <a:ext uri="{FF2B5EF4-FFF2-40B4-BE49-F238E27FC236}">
                <a16:creationId xmlns:a16="http://schemas.microsoft.com/office/drawing/2014/main" id="{31DCD6F6-479E-4F11-0836-786C13B20102}"/>
              </a:ext>
            </a:extLst>
          </p:cNvPr>
          <p:cNvSpPr txBox="1"/>
          <p:nvPr/>
        </p:nvSpPr>
        <p:spPr>
          <a:xfrm>
            <a:off x="5904179" y="1497700"/>
            <a:ext cx="5126988" cy="830997"/>
          </a:xfrm>
          <a:prstGeom prst="rect">
            <a:avLst/>
          </a:prstGeom>
          <a:noFill/>
        </p:spPr>
        <p:txBody>
          <a:bodyPr wrap="square" rtlCol="0">
            <a:spAutoFit/>
          </a:bodyPr>
          <a:lstStyle/>
          <a:p>
            <a:r>
              <a:rPr lang="en-GB" sz="1600" dirty="0">
                <a:solidFill>
                  <a:srgbClr val="1C9AD6"/>
                </a:solidFill>
                <a:latin typeface="Arial" panose="020B0604020202020204" pitchFamily="34" charset="0"/>
                <a:cs typeface="Arial" panose="020B0604020202020204" pitchFamily="34" charset="0"/>
              </a:rPr>
              <a:t>Projections by the International Energy Agency (IEA) indicate that coal will continue to be the world's largest single source of electricity by 2040. </a:t>
            </a:r>
          </a:p>
        </p:txBody>
      </p:sp>
      <p:sp>
        <p:nvSpPr>
          <p:cNvPr id="12" name="TextBox 11">
            <a:extLst>
              <a:ext uri="{FF2B5EF4-FFF2-40B4-BE49-F238E27FC236}">
                <a16:creationId xmlns:a16="http://schemas.microsoft.com/office/drawing/2014/main" id="{C6D468B2-9784-4EE3-5A7B-54EC0882AF07}"/>
              </a:ext>
            </a:extLst>
          </p:cNvPr>
          <p:cNvSpPr txBox="1"/>
          <p:nvPr/>
        </p:nvSpPr>
        <p:spPr>
          <a:xfrm>
            <a:off x="6315982" y="2677946"/>
            <a:ext cx="5126989" cy="400110"/>
          </a:xfrm>
          <a:prstGeom prst="rect">
            <a:avLst/>
          </a:prstGeom>
          <a:noFill/>
        </p:spPr>
        <p:txBody>
          <a:bodyPr wrap="square" rtlCol="0">
            <a:spAutoFit/>
          </a:bodyPr>
          <a:lstStyle/>
          <a:p>
            <a:r>
              <a:rPr lang="en-GB" sz="2000" b="1" dirty="0">
                <a:solidFill>
                  <a:srgbClr val="1C9AD6"/>
                </a:solidFill>
                <a:latin typeface="Arial" panose="020B0604020202020204" pitchFamily="34" charset="0"/>
                <a:cs typeface="Arial" panose="020B0604020202020204" pitchFamily="34" charset="0"/>
              </a:rPr>
              <a:t>Coal Demand Will Continue to Increase </a:t>
            </a:r>
          </a:p>
        </p:txBody>
      </p:sp>
      <p:sp>
        <p:nvSpPr>
          <p:cNvPr id="13" name="TextBox 12">
            <a:extLst>
              <a:ext uri="{FF2B5EF4-FFF2-40B4-BE49-F238E27FC236}">
                <a16:creationId xmlns:a16="http://schemas.microsoft.com/office/drawing/2014/main" id="{CED8AD7B-A338-6901-EFEE-25330A343F4C}"/>
              </a:ext>
            </a:extLst>
          </p:cNvPr>
          <p:cNvSpPr txBox="1"/>
          <p:nvPr/>
        </p:nvSpPr>
        <p:spPr>
          <a:xfrm>
            <a:off x="5904179" y="3078056"/>
            <a:ext cx="5555004" cy="1077218"/>
          </a:xfrm>
          <a:prstGeom prst="rect">
            <a:avLst/>
          </a:prstGeom>
          <a:noFill/>
        </p:spPr>
        <p:txBody>
          <a:bodyPr wrap="square" rtlCol="0">
            <a:spAutoFit/>
          </a:bodyPr>
          <a:lstStyle/>
          <a:p>
            <a:r>
              <a:rPr lang="en-GB" sz="1600" dirty="0">
                <a:solidFill>
                  <a:srgbClr val="1C9AD6"/>
                </a:solidFill>
                <a:latin typeface="Arial" panose="020B0604020202020204" pitchFamily="34" charset="0"/>
                <a:cs typeface="Arial" panose="020B0604020202020204" pitchFamily="34" charset="0"/>
              </a:rPr>
              <a:t>The IEA projects that coal demand in sub-Saharan Africa will increase by 57% between 2020 and 2040, and that coal demand in Central and Southern Asia will increase by 18% over the same period. (IEA World Energy Outlook 2023).</a:t>
            </a:r>
          </a:p>
        </p:txBody>
      </p:sp>
      <p:sp>
        <p:nvSpPr>
          <p:cNvPr id="15" name="TextBox 14">
            <a:extLst>
              <a:ext uri="{FF2B5EF4-FFF2-40B4-BE49-F238E27FC236}">
                <a16:creationId xmlns:a16="http://schemas.microsoft.com/office/drawing/2014/main" id="{B9398C6F-57F1-CEA2-8B53-1B0F19459BF9}"/>
              </a:ext>
            </a:extLst>
          </p:cNvPr>
          <p:cNvSpPr txBox="1"/>
          <p:nvPr/>
        </p:nvSpPr>
        <p:spPr>
          <a:xfrm>
            <a:off x="5904179" y="4973883"/>
            <a:ext cx="5700919" cy="584775"/>
          </a:xfrm>
          <a:prstGeom prst="rect">
            <a:avLst/>
          </a:prstGeom>
          <a:noFill/>
        </p:spPr>
        <p:txBody>
          <a:bodyPr wrap="square">
            <a:spAutoFit/>
          </a:bodyPr>
          <a:lstStyle/>
          <a:p>
            <a:r>
              <a:rPr lang="en-US" sz="1600" dirty="0">
                <a:solidFill>
                  <a:srgbClr val="1C9AD6"/>
                </a:solidFill>
                <a:effectLst/>
                <a:latin typeface="Arial" panose="020B0604020202020204" pitchFamily="34" charset="0"/>
                <a:ea typeface="Calibri" panose="020F0502020204030204" pitchFamily="34" charset="0"/>
                <a:cs typeface="Arial" panose="020B0604020202020204" pitchFamily="34" charset="0"/>
              </a:rPr>
              <a:t>By 2040, coal capacity in the ASEAN is projected to reach 295 GW, accounting for 49% of power generation capacity.</a:t>
            </a:r>
            <a:endParaRPr lang="en-GB" sz="1600" dirty="0">
              <a:solidFill>
                <a:srgbClr val="1C9AD6"/>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203D0021-564E-E42D-CEA0-607EC9C1D464}"/>
              </a:ext>
            </a:extLst>
          </p:cNvPr>
          <p:cNvSpPr txBox="1"/>
          <p:nvPr/>
        </p:nvSpPr>
        <p:spPr>
          <a:xfrm>
            <a:off x="6306254" y="4288043"/>
            <a:ext cx="5496129" cy="707886"/>
          </a:xfrm>
          <a:prstGeom prst="rect">
            <a:avLst/>
          </a:prstGeom>
          <a:noFill/>
        </p:spPr>
        <p:txBody>
          <a:bodyPr wrap="square" rtlCol="0">
            <a:spAutoFit/>
          </a:bodyPr>
          <a:lstStyle/>
          <a:p>
            <a:r>
              <a:rPr lang="en-GB" sz="2000" b="1" dirty="0">
                <a:solidFill>
                  <a:srgbClr val="1C9AD6"/>
                </a:solidFill>
                <a:latin typeface="Arial" panose="020B0604020202020204" pitchFamily="34" charset="0"/>
                <a:cs typeface="Arial" panose="020B0604020202020204" pitchFamily="34" charset="0"/>
              </a:rPr>
              <a:t>Coal Capacity in ASEAN Projected to Increase</a:t>
            </a:r>
          </a:p>
        </p:txBody>
      </p:sp>
      <p:pic>
        <p:nvPicPr>
          <p:cNvPr id="5" name="Picture 4">
            <a:extLst>
              <a:ext uri="{FF2B5EF4-FFF2-40B4-BE49-F238E27FC236}">
                <a16:creationId xmlns:a16="http://schemas.microsoft.com/office/drawing/2014/main" id="{663DD548-B2ED-AD61-FAFF-292063DDE32E}"/>
              </a:ext>
            </a:extLst>
          </p:cNvPr>
          <p:cNvPicPr>
            <a:picLocks noChangeAspect="1"/>
          </p:cNvPicPr>
          <p:nvPr/>
        </p:nvPicPr>
        <p:blipFill>
          <a:blip r:embed="rId3"/>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4193660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50329" y="2424527"/>
            <a:ext cx="5001850" cy="561385"/>
          </a:xfrm>
          <a:prstGeom prst="rect">
            <a:avLst/>
          </a:prstGeom>
        </p:spPr>
        <p:txBody>
          <a:bodyPr vert="horz" wrap="square" lIns="0" tIns="7316" rIns="0" bIns="0" rtlCol="0" anchor="ctr">
            <a:spAutoFit/>
          </a:bodyPr>
          <a:lstStyle/>
          <a:p>
            <a:pPr marL="7701">
              <a:lnSpc>
                <a:spcPct val="100000"/>
              </a:lnSpc>
              <a:spcBef>
                <a:spcPts val="58"/>
              </a:spcBef>
            </a:pPr>
            <a:r>
              <a:rPr lang="en-US" sz="3600" b="1" spc="69" dirty="0">
                <a:latin typeface="Arial" panose="020B0604020202020204" pitchFamily="34" charset="0"/>
                <a:ea typeface="Jost" pitchFamily="2" charset="0"/>
                <a:cs typeface="Arial" panose="020B0604020202020204" pitchFamily="34" charset="0"/>
              </a:rPr>
              <a:t>Media Messages </a:t>
            </a:r>
            <a:endParaRPr sz="3600" b="1" spc="73" dirty="0">
              <a:latin typeface="Arial" panose="020B0604020202020204" pitchFamily="34" charset="0"/>
              <a:ea typeface="Jost" pitchFamily="2" charset="0"/>
              <a:cs typeface="Arial" panose="020B0604020202020204" pitchFamily="34" charset="0"/>
            </a:endParaRPr>
          </a:p>
        </p:txBody>
      </p:sp>
      <p:sp>
        <p:nvSpPr>
          <p:cNvPr id="9" name="Slide Number Placeholder 6">
            <a:extLst>
              <a:ext uri="{FF2B5EF4-FFF2-40B4-BE49-F238E27FC236}">
                <a16:creationId xmlns:a16="http://schemas.microsoft.com/office/drawing/2014/main" id="{4F2082E5-6762-3D0F-4ED5-AF8884858DCB}"/>
              </a:ext>
            </a:extLst>
          </p:cNvPr>
          <p:cNvSpPr txBox="1">
            <a:spLocks/>
          </p:cNvSpPr>
          <p:nvPr/>
        </p:nvSpPr>
        <p:spPr>
          <a:xfrm>
            <a:off x="11690988" y="6380756"/>
            <a:ext cx="446974"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63A02B-979D-4B21-863E-D737CCAFAB82}" type="slidenum">
              <a:rPr lang="en-GB" smtClean="0"/>
              <a:pPr/>
              <a:t>42</a:t>
            </a:fld>
            <a:endParaRPr lang="en-GB"/>
          </a:p>
        </p:txBody>
      </p:sp>
    </p:spTree>
    <p:extLst>
      <p:ext uri="{BB962C8B-B14F-4D97-AF65-F5344CB8AC3E}">
        <p14:creationId xmlns:p14="http://schemas.microsoft.com/office/powerpoint/2010/main" val="1270057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A995A195-590E-A14E-BD40-30314463EF03}"/>
              </a:ext>
            </a:extLst>
          </p:cNvPr>
          <p:cNvSpPr txBox="1">
            <a:spLocks/>
          </p:cNvSpPr>
          <p:nvPr/>
        </p:nvSpPr>
        <p:spPr>
          <a:xfrm>
            <a:off x="947233" y="450246"/>
            <a:ext cx="9198715"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Coal Can Evolve and Lead the Way to a Sustainable Future</a:t>
            </a:r>
          </a:p>
        </p:txBody>
      </p:sp>
      <p:sp>
        <p:nvSpPr>
          <p:cNvPr id="6" name="TextBox 5">
            <a:extLst>
              <a:ext uri="{FF2B5EF4-FFF2-40B4-BE49-F238E27FC236}">
                <a16:creationId xmlns:a16="http://schemas.microsoft.com/office/drawing/2014/main" id="{6BFCE540-6982-9BDC-8D5F-FC9E4DC4B779}"/>
              </a:ext>
            </a:extLst>
          </p:cNvPr>
          <p:cNvSpPr txBox="1"/>
          <p:nvPr/>
        </p:nvSpPr>
        <p:spPr>
          <a:xfrm>
            <a:off x="947234" y="1549702"/>
            <a:ext cx="10618953" cy="646331"/>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Coal is a legitimate energy source that can be abated by up to 99%, and it must be part of the conversation about our energy future.</a:t>
            </a:r>
          </a:p>
        </p:txBody>
      </p:sp>
      <p:pic>
        <p:nvPicPr>
          <p:cNvPr id="8" name="Picture 7" descr="A black background with blue and white symbols&#10;&#10;Description automatically generated">
            <a:extLst>
              <a:ext uri="{FF2B5EF4-FFF2-40B4-BE49-F238E27FC236}">
                <a16:creationId xmlns:a16="http://schemas.microsoft.com/office/drawing/2014/main" id="{6B3839D6-9D40-C354-769A-CEEEDE3DB5D2}"/>
              </a:ext>
            </a:extLst>
          </p:cNvPr>
          <p:cNvPicPr>
            <a:picLocks noChangeAspect="1"/>
          </p:cNvPicPr>
          <p:nvPr/>
        </p:nvPicPr>
        <p:blipFill>
          <a:blip r:embed="rId2">
            <a:extLst>
              <a:ext uri="{28A0092B-C50C-407E-A947-70E740481C1C}">
                <a14:useLocalDpi xmlns:a14="http://schemas.microsoft.com/office/drawing/2010/main" val="0"/>
              </a:ext>
            </a:extLst>
          </a:blip>
          <a:srcRect l="5904" t="3830" r="62500" b="41418"/>
          <a:stretch/>
        </p:blipFill>
        <p:spPr>
          <a:xfrm>
            <a:off x="680937" y="2216084"/>
            <a:ext cx="2188724" cy="2133453"/>
          </a:xfrm>
          <a:prstGeom prst="rect">
            <a:avLst/>
          </a:prstGeom>
        </p:spPr>
      </p:pic>
      <p:pic>
        <p:nvPicPr>
          <p:cNvPr id="9" name="Picture 8">
            <a:extLst>
              <a:ext uri="{FF2B5EF4-FFF2-40B4-BE49-F238E27FC236}">
                <a16:creationId xmlns:a16="http://schemas.microsoft.com/office/drawing/2014/main" id="{FCD8AB4D-5004-F807-06E7-23EAE1980C92}"/>
              </a:ext>
            </a:extLst>
          </p:cNvPr>
          <p:cNvPicPr>
            <a:picLocks noChangeAspect="1"/>
          </p:cNvPicPr>
          <p:nvPr/>
        </p:nvPicPr>
        <p:blipFill>
          <a:blip r:embed="rId2">
            <a:extLst>
              <a:ext uri="{28A0092B-C50C-407E-A947-70E740481C1C}">
                <a14:useLocalDpi xmlns:a14="http://schemas.microsoft.com/office/drawing/2010/main" val="0"/>
              </a:ext>
            </a:extLst>
          </a:blip>
          <a:srcRect l="42017" t="50000" r="30080" b="8244"/>
          <a:stretch/>
        </p:blipFill>
        <p:spPr>
          <a:xfrm>
            <a:off x="4470852" y="2140626"/>
            <a:ext cx="2494151" cy="2099483"/>
          </a:xfrm>
          <a:prstGeom prst="rect">
            <a:avLst/>
          </a:prstGeom>
        </p:spPr>
      </p:pic>
      <p:pic>
        <p:nvPicPr>
          <p:cNvPr id="10" name="Picture 9">
            <a:extLst>
              <a:ext uri="{FF2B5EF4-FFF2-40B4-BE49-F238E27FC236}">
                <a16:creationId xmlns:a16="http://schemas.microsoft.com/office/drawing/2014/main" id="{568ED55C-4A73-F7FD-16A1-BB0FE7C86B6B}"/>
              </a:ext>
            </a:extLst>
          </p:cNvPr>
          <p:cNvPicPr>
            <a:picLocks noChangeAspect="1"/>
          </p:cNvPicPr>
          <p:nvPr/>
        </p:nvPicPr>
        <p:blipFill>
          <a:blip r:embed="rId2">
            <a:extLst>
              <a:ext uri="{28A0092B-C50C-407E-A947-70E740481C1C}">
                <a14:useLocalDpi xmlns:a14="http://schemas.microsoft.com/office/drawing/2010/main" val="0"/>
              </a:ext>
            </a:extLst>
          </a:blip>
          <a:srcRect l="70261" t="8369" r="1622" b="44397"/>
          <a:stretch/>
        </p:blipFill>
        <p:spPr>
          <a:xfrm>
            <a:off x="8566194" y="2063955"/>
            <a:ext cx="2221784" cy="2099483"/>
          </a:xfrm>
          <a:prstGeom prst="rect">
            <a:avLst/>
          </a:prstGeom>
        </p:spPr>
      </p:pic>
      <p:sp>
        <p:nvSpPr>
          <p:cNvPr id="12" name="TextBox 11">
            <a:extLst>
              <a:ext uri="{FF2B5EF4-FFF2-40B4-BE49-F238E27FC236}">
                <a16:creationId xmlns:a16="http://schemas.microsoft.com/office/drawing/2014/main" id="{ABB77A77-29F9-141D-70C4-051233184401}"/>
              </a:ext>
            </a:extLst>
          </p:cNvPr>
          <p:cNvSpPr txBox="1"/>
          <p:nvPr/>
        </p:nvSpPr>
        <p:spPr>
          <a:xfrm>
            <a:off x="313717" y="4240109"/>
            <a:ext cx="3713534" cy="2031325"/>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Instead of concentrating on coal's elimination, particularly in coal-rich nations, countries should prioritise an energy addition approach strategy. </a:t>
            </a:r>
            <a:br>
              <a:rPr lang="en-GB" sz="1400" dirty="0">
                <a:latin typeface="Arial" panose="020B0604020202020204" pitchFamily="34" charset="0"/>
                <a:cs typeface="Arial" panose="020B0604020202020204" pitchFamily="34" charset="0"/>
              </a:rPr>
            </a:b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This strategy acknowledges coal's potential to reduce emissions while supporting economic growth and enhancing energy security.</a:t>
            </a:r>
          </a:p>
        </p:txBody>
      </p:sp>
      <p:sp>
        <p:nvSpPr>
          <p:cNvPr id="16" name="TextBox 15">
            <a:extLst>
              <a:ext uri="{FF2B5EF4-FFF2-40B4-BE49-F238E27FC236}">
                <a16:creationId xmlns:a16="http://schemas.microsoft.com/office/drawing/2014/main" id="{0907AF44-6A9E-68C0-9FC3-423AEB393462}"/>
              </a:ext>
            </a:extLst>
          </p:cNvPr>
          <p:cNvSpPr txBox="1"/>
          <p:nvPr/>
        </p:nvSpPr>
        <p:spPr>
          <a:xfrm>
            <a:off x="4027251" y="4152437"/>
            <a:ext cx="3713534" cy="2462213"/>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Our Sustainable Coal Stewardship (SCS) map serves as a blueprint for existing and proven abatement technologies.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This includes high-efficiency, low-emissions (HELE) plants, coal gasification, CCS, co-fire with biomass.  </a:t>
            </a:r>
            <a:br>
              <a:rPr lang="en-GB" sz="1400" dirty="0">
                <a:latin typeface="Arial" panose="020B0604020202020204" pitchFamily="34" charset="0"/>
                <a:cs typeface="Arial" panose="020B0604020202020204" pitchFamily="34" charset="0"/>
              </a:rPr>
            </a:b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These innovations illustrate that coal can sustainably meet today’s energy demands while contributing to a balanced energy mix.</a:t>
            </a:r>
          </a:p>
        </p:txBody>
      </p:sp>
      <p:sp>
        <p:nvSpPr>
          <p:cNvPr id="18" name="TextBox 17">
            <a:extLst>
              <a:ext uri="{FF2B5EF4-FFF2-40B4-BE49-F238E27FC236}">
                <a16:creationId xmlns:a16="http://schemas.microsoft.com/office/drawing/2014/main" id="{E4B0856B-1D92-7D9C-DCF8-A4F279A7D3D2}"/>
              </a:ext>
            </a:extLst>
          </p:cNvPr>
          <p:cNvSpPr txBox="1"/>
          <p:nvPr/>
        </p:nvSpPr>
        <p:spPr>
          <a:xfrm>
            <a:off x="8184386" y="4152436"/>
            <a:ext cx="3693897" cy="2462213"/>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Neglecting coal’s role in our energy landscape threatens the communities and industries that depend on it. FutureCoal advocates for continued investment in coal abatement technologies, ensuring that coal plays a responsible and transformative role in our energy strategy.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 sustainable future requires embracing the potential of abated coal as a vital component of energy addition.</a:t>
            </a:r>
          </a:p>
        </p:txBody>
      </p:sp>
      <p:pic>
        <p:nvPicPr>
          <p:cNvPr id="3" name="Picture 2">
            <a:extLst>
              <a:ext uri="{FF2B5EF4-FFF2-40B4-BE49-F238E27FC236}">
                <a16:creationId xmlns:a16="http://schemas.microsoft.com/office/drawing/2014/main" id="{0AED7583-04ED-6467-981B-ACA9DFED8BCF}"/>
              </a:ext>
            </a:extLst>
          </p:cNvPr>
          <p:cNvPicPr>
            <a:picLocks noChangeAspect="1"/>
          </p:cNvPicPr>
          <p:nvPr/>
        </p:nvPicPr>
        <p:blipFill>
          <a:blip r:embed="rId3"/>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3158697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21E2E3DA-79D5-2A04-BED0-FF58CF180D4D}"/>
              </a:ext>
            </a:extLst>
          </p:cNvPr>
          <p:cNvSpPr txBox="1">
            <a:spLocks/>
          </p:cNvSpPr>
          <p:nvPr/>
        </p:nvSpPr>
        <p:spPr>
          <a:xfrm>
            <a:off x="947234" y="450246"/>
            <a:ext cx="8469140"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Coal Cannot Simply Be Replaced</a:t>
            </a:r>
          </a:p>
        </p:txBody>
      </p:sp>
      <p:sp>
        <p:nvSpPr>
          <p:cNvPr id="4" name="TextBox 3">
            <a:extLst>
              <a:ext uri="{FF2B5EF4-FFF2-40B4-BE49-F238E27FC236}">
                <a16:creationId xmlns:a16="http://schemas.microsoft.com/office/drawing/2014/main" id="{34EDFE33-DACB-6616-F661-8809822FE6B8}"/>
              </a:ext>
            </a:extLst>
          </p:cNvPr>
          <p:cNvSpPr txBox="1"/>
          <p:nvPr/>
        </p:nvSpPr>
        <p:spPr>
          <a:xfrm>
            <a:off x="373303" y="4564249"/>
            <a:ext cx="3916596" cy="2462213"/>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Coal is vital for producing fertilisers essential for global food security and manufacturing steel and cement—foundational elements of infrastructure.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Additionally, coal plays a crucial role in emerging hydrogen technologies, facilitating cleaner energy solutions, and serves as a source of critical minerals for innovative technologies.</a:t>
            </a:r>
          </a:p>
          <a:p>
            <a:endParaRPr lang="en-GB" sz="1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0FC5C86-8931-D052-A5E6-155BF7EA04AD}"/>
              </a:ext>
            </a:extLst>
          </p:cNvPr>
          <p:cNvSpPr txBox="1"/>
          <p:nvPr/>
        </p:nvSpPr>
        <p:spPr>
          <a:xfrm>
            <a:off x="947234" y="1120668"/>
            <a:ext cx="10200663" cy="646331"/>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We must recognise coal's total contributions instead of seeking its elimination. Coal supports modern society in many ways, extending far beyond energy.</a:t>
            </a:r>
          </a:p>
        </p:txBody>
      </p:sp>
      <p:pic>
        <p:nvPicPr>
          <p:cNvPr id="8" name="Picture 7" descr="Blue icons of different types of symbols&#10;&#10;Description automatically generated with medium confidence">
            <a:extLst>
              <a:ext uri="{FF2B5EF4-FFF2-40B4-BE49-F238E27FC236}">
                <a16:creationId xmlns:a16="http://schemas.microsoft.com/office/drawing/2014/main" id="{D04F96E9-2317-4AD9-494E-236A691D5AE9}"/>
              </a:ext>
            </a:extLst>
          </p:cNvPr>
          <p:cNvPicPr>
            <a:picLocks noChangeAspect="1"/>
          </p:cNvPicPr>
          <p:nvPr/>
        </p:nvPicPr>
        <p:blipFill>
          <a:blip r:embed="rId2">
            <a:extLst>
              <a:ext uri="{28A0092B-C50C-407E-A947-70E740481C1C}">
                <a14:useLocalDpi xmlns:a14="http://schemas.microsoft.com/office/drawing/2010/main" val="0"/>
              </a:ext>
            </a:extLst>
          </a:blip>
          <a:srcRect l="1357" t="5247" r="58112" b="22128"/>
          <a:stretch/>
        </p:blipFill>
        <p:spPr>
          <a:xfrm>
            <a:off x="947234" y="1987807"/>
            <a:ext cx="2557690" cy="2577830"/>
          </a:xfrm>
          <a:prstGeom prst="rect">
            <a:avLst/>
          </a:prstGeom>
        </p:spPr>
      </p:pic>
      <p:pic>
        <p:nvPicPr>
          <p:cNvPr id="9" name="Picture 8" descr="Blue icons of different types of symbols&#10;&#10;Description automatically generated with medium confidence">
            <a:extLst>
              <a:ext uri="{FF2B5EF4-FFF2-40B4-BE49-F238E27FC236}">
                <a16:creationId xmlns:a16="http://schemas.microsoft.com/office/drawing/2014/main" id="{11A1EC80-9C52-13C2-1155-541A39066ADE}"/>
              </a:ext>
            </a:extLst>
          </p:cNvPr>
          <p:cNvPicPr>
            <a:picLocks noChangeAspect="1"/>
          </p:cNvPicPr>
          <p:nvPr/>
        </p:nvPicPr>
        <p:blipFill>
          <a:blip r:embed="rId2">
            <a:extLst>
              <a:ext uri="{28A0092B-C50C-407E-A947-70E740481C1C}">
                <a14:useLocalDpi xmlns:a14="http://schemas.microsoft.com/office/drawing/2010/main" val="0"/>
              </a:ext>
            </a:extLst>
          </a:blip>
          <a:srcRect l="53537" t="2127" r="18058" b="55319"/>
          <a:stretch/>
        </p:blipFill>
        <p:spPr>
          <a:xfrm>
            <a:off x="4884768" y="2111753"/>
            <a:ext cx="2441642" cy="2057564"/>
          </a:xfrm>
          <a:prstGeom prst="rect">
            <a:avLst/>
          </a:prstGeom>
        </p:spPr>
      </p:pic>
      <p:sp>
        <p:nvSpPr>
          <p:cNvPr id="10" name="TextBox 9">
            <a:extLst>
              <a:ext uri="{FF2B5EF4-FFF2-40B4-BE49-F238E27FC236}">
                <a16:creationId xmlns:a16="http://schemas.microsoft.com/office/drawing/2014/main" id="{5B56CA41-0395-D20F-AA86-7E49FC4FBAEA}"/>
              </a:ext>
            </a:extLst>
          </p:cNvPr>
          <p:cNvSpPr txBox="1"/>
          <p:nvPr/>
        </p:nvSpPr>
        <p:spPr>
          <a:xfrm>
            <a:off x="4479792" y="4564249"/>
            <a:ext cx="3251594" cy="1600438"/>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Through our Sustainable Coal Stewardship (SCS) map, we promote responsible coal use and innovative abatement technologies that can significantly reduce emissions while maintaining coal's essential role in these industries.</a:t>
            </a:r>
          </a:p>
        </p:txBody>
      </p:sp>
      <p:sp>
        <p:nvSpPr>
          <p:cNvPr id="12" name="TextBox 11">
            <a:extLst>
              <a:ext uri="{FF2B5EF4-FFF2-40B4-BE49-F238E27FC236}">
                <a16:creationId xmlns:a16="http://schemas.microsoft.com/office/drawing/2014/main" id="{9291482B-B4C8-64C7-A46B-539C2E7D9CD3}"/>
              </a:ext>
            </a:extLst>
          </p:cNvPr>
          <p:cNvSpPr txBox="1"/>
          <p:nvPr/>
        </p:nvSpPr>
        <p:spPr>
          <a:xfrm>
            <a:off x="7941012" y="4561029"/>
            <a:ext cx="3897418" cy="954107"/>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Therefore, coal cannot be simply replaced—it must transform. Sustainable Coal Stewardship is the pathway to achieving that transformation while addressing environmental challenges.</a:t>
            </a:r>
          </a:p>
        </p:txBody>
      </p:sp>
      <p:pic>
        <p:nvPicPr>
          <p:cNvPr id="14" name="Picture 13" descr="Blue icons of different types of symbols&#10;&#10;Description automatically generated with medium confidence">
            <a:extLst>
              <a:ext uri="{FF2B5EF4-FFF2-40B4-BE49-F238E27FC236}">
                <a16:creationId xmlns:a16="http://schemas.microsoft.com/office/drawing/2014/main" id="{4F155342-3C68-202E-4A46-C21518C9B5A5}"/>
              </a:ext>
            </a:extLst>
          </p:cNvPr>
          <p:cNvPicPr>
            <a:picLocks noChangeAspect="1"/>
          </p:cNvPicPr>
          <p:nvPr/>
        </p:nvPicPr>
        <p:blipFill>
          <a:blip r:embed="rId2">
            <a:extLst>
              <a:ext uri="{28A0092B-C50C-407E-A947-70E740481C1C}">
                <a14:useLocalDpi xmlns:a14="http://schemas.microsoft.com/office/drawing/2010/main" val="0"/>
              </a:ext>
            </a:extLst>
          </a:blip>
          <a:srcRect l="57766" t="49738" r="18059" b="6566"/>
          <a:stretch/>
        </p:blipFill>
        <p:spPr>
          <a:xfrm>
            <a:off x="8279675" y="1809345"/>
            <a:ext cx="2706479" cy="2751684"/>
          </a:xfrm>
          <a:prstGeom prst="rect">
            <a:avLst/>
          </a:prstGeom>
        </p:spPr>
      </p:pic>
      <p:pic>
        <p:nvPicPr>
          <p:cNvPr id="3" name="Picture 2">
            <a:extLst>
              <a:ext uri="{FF2B5EF4-FFF2-40B4-BE49-F238E27FC236}">
                <a16:creationId xmlns:a16="http://schemas.microsoft.com/office/drawing/2014/main" id="{511FBFC0-ECA9-BD40-A8FB-EDDEC8604EF2}"/>
              </a:ext>
            </a:extLst>
          </p:cNvPr>
          <p:cNvPicPr>
            <a:picLocks noChangeAspect="1"/>
          </p:cNvPicPr>
          <p:nvPr/>
        </p:nvPicPr>
        <p:blipFill>
          <a:blip r:embed="rId3"/>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3840933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E9E267-DC74-180B-7A34-7B76C5712297}"/>
              </a:ext>
            </a:extLst>
          </p:cNvPr>
          <p:cNvSpPr txBox="1"/>
          <p:nvPr/>
        </p:nvSpPr>
        <p:spPr>
          <a:xfrm>
            <a:off x="947234" y="1493834"/>
            <a:ext cx="10045021" cy="1200329"/>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Responsible investment must be inclusive, levelling the playing field for all fuels and technologies, including coal. Dismissing coal outright ignores the realities faced by emerging and developing nations at different starting points that depend on it for affordable, reliable energy and its potential to drive economic growth beyond combustion.</a:t>
            </a:r>
          </a:p>
        </p:txBody>
      </p:sp>
      <p:sp>
        <p:nvSpPr>
          <p:cNvPr id="4" name="Title 4">
            <a:extLst>
              <a:ext uri="{FF2B5EF4-FFF2-40B4-BE49-F238E27FC236}">
                <a16:creationId xmlns:a16="http://schemas.microsoft.com/office/drawing/2014/main" id="{E1918466-F9A6-335F-EC36-4190F529157F}"/>
              </a:ext>
            </a:extLst>
          </p:cNvPr>
          <p:cNvSpPr txBox="1">
            <a:spLocks/>
          </p:cNvSpPr>
          <p:nvPr/>
        </p:nvSpPr>
        <p:spPr>
          <a:xfrm>
            <a:off x="947234" y="450246"/>
            <a:ext cx="8469140"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Responsible Investment Must Be Inclusive </a:t>
            </a:r>
          </a:p>
        </p:txBody>
      </p:sp>
      <p:sp>
        <p:nvSpPr>
          <p:cNvPr id="6" name="TextBox 5">
            <a:extLst>
              <a:ext uri="{FF2B5EF4-FFF2-40B4-BE49-F238E27FC236}">
                <a16:creationId xmlns:a16="http://schemas.microsoft.com/office/drawing/2014/main" id="{10E5DCFC-A17D-C76E-42EE-792E0E47EB12}"/>
              </a:ext>
            </a:extLst>
          </p:cNvPr>
          <p:cNvSpPr txBox="1"/>
          <p:nvPr/>
        </p:nvSpPr>
        <p:spPr>
          <a:xfrm>
            <a:off x="947234" y="4572577"/>
            <a:ext cx="5006094" cy="2031325"/>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Our Sustainable Coal Stewardship (SCS) blueprint illustrates how coal can be a key component of a responsible investment strategy. SCS promotes innovative technologies that reduce emissions, demonstrating that coal can significantly contribute to a sustainable energy future.</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Furthermore, it highlights how coal’s total contribution can be harnessed to support various industries, driving economic growth and job creation.</a:t>
            </a:r>
          </a:p>
        </p:txBody>
      </p:sp>
      <p:pic>
        <p:nvPicPr>
          <p:cNvPr id="7" name="Picture 6">
            <a:extLst>
              <a:ext uri="{FF2B5EF4-FFF2-40B4-BE49-F238E27FC236}">
                <a16:creationId xmlns:a16="http://schemas.microsoft.com/office/drawing/2014/main" id="{59FEFE52-4143-E4F8-F769-1954AAF5D999}"/>
              </a:ext>
            </a:extLst>
          </p:cNvPr>
          <p:cNvPicPr>
            <a:picLocks noChangeAspect="1"/>
          </p:cNvPicPr>
          <p:nvPr/>
        </p:nvPicPr>
        <p:blipFill>
          <a:blip r:embed="rId2">
            <a:extLst>
              <a:ext uri="{28A0092B-C50C-407E-A947-70E740481C1C}">
                <a14:useLocalDpi xmlns:a14="http://schemas.microsoft.com/office/drawing/2010/main" val="0"/>
              </a:ext>
            </a:extLst>
          </a:blip>
          <a:srcRect l="70261" t="8369" r="1622" b="44397"/>
          <a:stretch/>
        </p:blipFill>
        <p:spPr>
          <a:xfrm>
            <a:off x="2124280" y="2765751"/>
            <a:ext cx="1831848" cy="1731012"/>
          </a:xfrm>
          <a:prstGeom prst="rect">
            <a:avLst/>
          </a:prstGeom>
        </p:spPr>
      </p:pic>
      <p:sp>
        <p:nvSpPr>
          <p:cNvPr id="9" name="TextBox 8">
            <a:extLst>
              <a:ext uri="{FF2B5EF4-FFF2-40B4-BE49-F238E27FC236}">
                <a16:creationId xmlns:a16="http://schemas.microsoft.com/office/drawing/2014/main" id="{805CDE69-72DC-DEA1-E64F-8D64C893A7FE}"/>
              </a:ext>
            </a:extLst>
          </p:cNvPr>
          <p:cNvSpPr txBox="1"/>
          <p:nvPr/>
        </p:nvSpPr>
        <p:spPr>
          <a:xfrm>
            <a:off x="6479705" y="4572577"/>
            <a:ext cx="5396420" cy="1169551"/>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Responsible investment should be inclusive and forward-thinking.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By backing coal and promoting Sustainable Coal Stewardship, we foster a more equitable and sustainable future for all nations, regardless of their starting point.</a:t>
            </a:r>
          </a:p>
        </p:txBody>
      </p:sp>
      <p:pic>
        <p:nvPicPr>
          <p:cNvPr id="11" name="Picture 10" descr="A blue line art of a head with a light bulb and arrow&#10;&#10;Description automatically generated">
            <a:extLst>
              <a:ext uri="{FF2B5EF4-FFF2-40B4-BE49-F238E27FC236}">
                <a16:creationId xmlns:a16="http://schemas.microsoft.com/office/drawing/2014/main" id="{1631A8A6-F6AE-837C-D4E9-77100DA2ACD2}"/>
              </a:ext>
            </a:extLst>
          </p:cNvPr>
          <p:cNvPicPr>
            <a:picLocks noChangeAspect="1"/>
          </p:cNvPicPr>
          <p:nvPr/>
        </p:nvPicPr>
        <p:blipFill>
          <a:blip r:embed="rId3">
            <a:extLst>
              <a:ext uri="{28A0092B-C50C-407E-A947-70E740481C1C}">
                <a14:useLocalDpi xmlns:a14="http://schemas.microsoft.com/office/drawing/2010/main" val="0"/>
              </a:ext>
            </a:extLst>
          </a:blip>
          <a:srcRect l="27207" t="14752" r="34255" b="23121"/>
          <a:stretch/>
        </p:blipFill>
        <p:spPr>
          <a:xfrm>
            <a:off x="8158053" y="2647074"/>
            <a:ext cx="2039725" cy="1849689"/>
          </a:xfrm>
          <a:prstGeom prst="rect">
            <a:avLst/>
          </a:prstGeom>
        </p:spPr>
      </p:pic>
      <p:pic>
        <p:nvPicPr>
          <p:cNvPr id="2" name="Picture 1">
            <a:extLst>
              <a:ext uri="{FF2B5EF4-FFF2-40B4-BE49-F238E27FC236}">
                <a16:creationId xmlns:a16="http://schemas.microsoft.com/office/drawing/2014/main" id="{1857E6C6-01E7-467D-ABCD-72A2A524BB95}"/>
              </a:ext>
            </a:extLst>
          </p:cNvPr>
          <p:cNvPicPr>
            <a:picLocks noChangeAspect="1"/>
          </p:cNvPicPr>
          <p:nvPr/>
        </p:nvPicPr>
        <p:blipFill>
          <a:blip r:embed="rId4"/>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36814082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AE0A77-62D9-B1A1-6A66-42B461C632B0}"/>
              </a:ext>
            </a:extLst>
          </p:cNvPr>
          <p:cNvSpPr txBox="1"/>
          <p:nvPr/>
        </p:nvSpPr>
        <p:spPr>
          <a:xfrm>
            <a:off x="947234" y="1241472"/>
            <a:ext cx="10522896" cy="923330"/>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Global coal reserves (~1 trillion tonnes) and increasing energy demand highlights its ongoing relevance. Additionally, coal plays a vital role in producing critical minerals, infrastructure, and fertilizers for agriculture, key components for a thriving economy. </a:t>
            </a:r>
          </a:p>
        </p:txBody>
      </p:sp>
      <p:sp>
        <p:nvSpPr>
          <p:cNvPr id="7" name="TextBox 6">
            <a:extLst>
              <a:ext uri="{FF2B5EF4-FFF2-40B4-BE49-F238E27FC236}">
                <a16:creationId xmlns:a16="http://schemas.microsoft.com/office/drawing/2014/main" id="{7CA0BD57-3006-475E-B227-B568DD803C19}"/>
              </a:ext>
            </a:extLst>
          </p:cNvPr>
          <p:cNvSpPr txBox="1"/>
          <p:nvPr/>
        </p:nvSpPr>
        <p:spPr>
          <a:xfrm>
            <a:off x="1026274" y="4462476"/>
            <a:ext cx="3196749" cy="1477328"/>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Sustainable Coal Stewardship (SCS) serves as a transformative roadmap for the modernisation of the coal industry. </a:t>
            </a:r>
          </a:p>
        </p:txBody>
      </p:sp>
      <p:sp>
        <p:nvSpPr>
          <p:cNvPr id="9" name="TextBox 8">
            <a:extLst>
              <a:ext uri="{FF2B5EF4-FFF2-40B4-BE49-F238E27FC236}">
                <a16:creationId xmlns:a16="http://schemas.microsoft.com/office/drawing/2014/main" id="{A0BC39E2-732F-5C92-875E-668AAE130334}"/>
              </a:ext>
            </a:extLst>
          </p:cNvPr>
          <p:cNvSpPr txBox="1"/>
          <p:nvPr/>
        </p:nvSpPr>
        <p:spPr>
          <a:xfrm>
            <a:off x="7938179" y="4462476"/>
            <a:ext cx="3871199" cy="2308324"/>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The reality is that our global community—whether they realise it or not—depends on coal in various forms. Therefore, it is imperative to set aside our differences and collaborate to meet the economic and environmental expectations of the world.</a:t>
            </a:r>
          </a:p>
        </p:txBody>
      </p:sp>
      <p:sp>
        <p:nvSpPr>
          <p:cNvPr id="10" name="Title 4">
            <a:extLst>
              <a:ext uri="{FF2B5EF4-FFF2-40B4-BE49-F238E27FC236}">
                <a16:creationId xmlns:a16="http://schemas.microsoft.com/office/drawing/2014/main" id="{D48F9A01-5EBA-F4B4-E75F-DD4D978BC676}"/>
              </a:ext>
            </a:extLst>
          </p:cNvPr>
          <p:cNvSpPr txBox="1">
            <a:spLocks/>
          </p:cNvSpPr>
          <p:nvPr/>
        </p:nvSpPr>
        <p:spPr>
          <a:xfrm>
            <a:off x="947233" y="450246"/>
            <a:ext cx="9440039" cy="972000"/>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GB" sz="4000" b="1" dirty="0">
                <a:solidFill>
                  <a:srgbClr val="007DC5"/>
                </a:solidFill>
                <a:latin typeface="Arial" panose="020B0604020202020204" pitchFamily="34" charset="0"/>
                <a:cs typeface="Arial" panose="020B0604020202020204" pitchFamily="34" charset="0"/>
              </a:rPr>
              <a:t>United for Coal’s Long-Term Future</a:t>
            </a:r>
          </a:p>
        </p:txBody>
      </p:sp>
      <p:sp>
        <p:nvSpPr>
          <p:cNvPr id="12" name="TextBox 11">
            <a:extLst>
              <a:ext uri="{FF2B5EF4-FFF2-40B4-BE49-F238E27FC236}">
                <a16:creationId xmlns:a16="http://schemas.microsoft.com/office/drawing/2014/main" id="{0B2557F3-F304-6114-D001-E04BA61CF0C9}"/>
              </a:ext>
            </a:extLst>
          </p:cNvPr>
          <p:cNvSpPr txBox="1"/>
          <p:nvPr/>
        </p:nvSpPr>
        <p:spPr>
          <a:xfrm>
            <a:off x="4713662" y="4462476"/>
            <a:ext cx="2733878" cy="1200329"/>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We must unite as a global value chain to educate and drive this transformation.</a:t>
            </a:r>
          </a:p>
        </p:txBody>
      </p:sp>
      <p:pic>
        <p:nvPicPr>
          <p:cNvPr id="13" name="Picture 12" descr="A diagram of a diagram of a company&#10;&#10;Description automatically generated with medium confidence">
            <a:extLst>
              <a:ext uri="{FF2B5EF4-FFF2-40B4-BE49-F238E27FC236}">
                <a16:creationId xmlns:a16="http://schemas.microsoft.com/office/drawing/2014/main" id="{FBD7E6AE-C993-E307-57F0-EA32A45E77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274" y="2778314"/>
            <a:ext cx="2853447" cy="1605064"/>
          </a:xfrm>
          <a:prstGeom prst="rect">
            <a:avLst/>
          </a:prstGeom>
        </p:spPr>
      </p:pic>
      <p:pic>
        <p:nvPicPr>
          <p:cNvPr id="15" name="Picture 14" descr="A blue hands in a circle&#10;&#10;Description automatically generated">
            <a:extLst>
              <a:ext uri="{FF2B5EF4-FFF2-40B4-BE49-F238E27FC236}">
                <a16:creationId xmlns:a16="http://schemas.microsoft.com/office/drawing/2014/main" id="{F6D521E2-D01C-69CE-0B7A-C794EB474A3C}"/>
              </a:ext>
            </a:extLst>
          </p:cNvPr>
          <p:cNvPicPr>
            <a:picLocks noChangeAspect="1"/>
          </p:cNvPicPr>
          <p:nvPr/>
        </p:nvPicPr>
        <p:blipFill>
          <a:blip r:embed="rId3">
            <a:extLst>
              <a:ext uri="{28A0092B-C50C-407E-A947-70E740481C1C}">
                <a14:useLocalDpi xmlns:a14="http://schemas.microsoft.com/office/drawing/2010/main" val="0"/>
              </a:ext>
            </a:extLst>
          </a:blip>
          <a:srcRect l="31756" t="13900" r="32659" b="21703"/>
          <a:stretch/>
        </p:blipFill>
        <p:spPr>
          <a:xfrm>
            <a:off x="8445474" y="2437177"/>
            <a:ext cx="1941799" cy="1976629"/>
          </a:xfrm>
          <a:prstGeom prst="rect">
            <a:avLst/>
          </a:prstGeom>
        </p:spPr>
      </p:pic>
      <p:pic>
        <p:nvPicPr>
          <p:cNvPr id="16" name="Picture 15" descr="A group of icons on a black background&#10;&#10;Description automatically generated">
            <a:extLst>
              <a:ext uri="{FF2B5EF4-FFF2-40B4-BE49-F238E27FC236}">
                <a16:creationId xmlns:a16="http://schemas.microsoft.com/office/drawing/2014/main" id="{1B395700-265A-71D0-6A59-FE7BAC7952EC}"/>
              </a:ext>
            </a:extLst>
          </p:cNvPr>
          <p:cNvPicPr>
            <a:picLocks noChangeAspect="1"/>
          </p:cNvPicPr>
          <p:nvPr/>
        </p:nvPicPr>
        <p:blipFill>
          <a:blip r:embed="rId4">
            <a:extLst>
              <a:ext uri="{28A0092B-C50C-407E-A947-70E740481C1C}">
                <a14:useLocalDpi xmlns:a14="http://schemas.microsoft.com/office/drawing/2010/main" val="0"/>
              </a:ext>
            </a:extLst>
          </a:blip>
          <a:srcRect l="48910" t="54752" r="28246" b="2837"/>
          <a:stretch/>
        </p:blipFill>
        <p:spPr>
          <a:xfrm>
            <a:off x="4989913" y="2164802"/>
            <a:ext cx="2181376" cy="2278009"/>
          </a:xfrm>
          <a:prstGeom prst="rect">
            <a:avLst/>
          </a:prstGeom>
        </p:spPr>
      </p:pic>
      <p:pic>
        <p:nvPicPr>
          <p:cNvPr id="2" name="Picture 1">
            <a:extLst>
              <a:ext uri="{FF2B5EF4-FFF2-40B4-BE49-F238E27FC236}">
                <a16:creationId xmlns:a16="http://schemas.microsoft.com/office/drawing/2014/main" id="{537D4CB5-1786-6BC2-C5E4-3B6EFD54B9E8}"/>
              </a:ext>
            </a:extLst>
          </p:cNvPr>
          <p:cNvPicPr>
            <a:picLocks noChangeAspect="1"/>
          </p:cNvPicPr>
          <p:nvPr/>
        </p:nvPicPr>
        <p:blipFill>
          <a:blip r:embed="rId5"/>
          <a:stretch>
            <a:fillRect/>
          </a:stretch>
        </p:blipFill>
        <p:spPr>
          <a:xfrm>
            <a:off x="11123214" y="187553"/>
            <a:ext cx="464860" cy="762066"/>
          </a:xfrm>
          <a:prstGeom prst="rect">
            <a:avLst/>
          </a:prstGeom>
        </p:spPr>
      </p:pic>
    </p:spTree>
    <p:extLst>
      <p:ext uri="{BB962C8B-B14F-4D97-AF65-F5344CB8AC3E}">
        <p14:creationId xmlns:p14="http://schemas.microsoft.com/office/powerpoint/2010/main" val="181671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1DCFA37E-AF07-8442-6589-6A03D1FBC24E}"/>
              </a:ext>
            </a:extLst>
          </p:cNvPr>
          <p:cNvSpPr>
            <a:spLocks noGrp="1"/>
          </p:cNvSpPr>
          <p:nvPr>
            <p:ph idx="1"/>
          </p:nvPr>
        </p:nvSpPr>
        <p:spPr>
          <a:xfrm>
            <a:off x="3439567" y="2913952"/>
            <a:ext cx="5312866" cy="599610"/>
          </a:xfrm>
        </p:spPr>
        <p:txBody>
          <a:bodyPr>
            <a:noAutofit/>
          </a:bodyPr>
          <a:lstStyle/>
          <a:p>
            <a:pPr marL="0" indent="0">
              <a:buNone/>
            </a:pPr>
            <a:r>
              <a:rPr lang="en-GB" sz="2000" b="1" dirty="0">
                <a:latin typeface="Arial" panose="020B0604020202020204" pitchFamily="34" charset="0"/>
                <a:cs typeface="Arial" panose="020B0604020202020204" pitchFamily="34" charset="0"/>
              </a:rPr>
              <a:t>Chris Demetriou </a:t>
            </a:r>
            <a:br>
              <a:rPr lang="en-GB" sz="20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Head of Global </a:t>
            </a:r>
            <a:r>
              <a:rPr lang="en-GB" sz="2000" b="1" dirty="0" err="1">
                <a:latin typeface="Arial" panose="020B0604020202020204" pitchFamily="34" charset="0"/>
                <a:cs typeface="Arial" panose="020B0604020202020204" pitchFamily="34" charset="0"/>
              </a:rPr>
              <a:t>Cmunications</a:t>
            </a:r>
            <a:r>
              <a:rPr lang="en-GB" sz="2000" b="1" dirty="0">
                <a:latin typeface="Arial" panose="020B0604020202020204" pitchFamily="34" charset="0"/>
                <a:cs typeface="Arial" panose="020B0604020202020204" pitchFamily="34" charset="0"/>
              </a:rPr>
              <a:t> </a:t>
            </a:r>
            <a:br>
              <a:rPr lang="en-GB" sz="20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br>
            <a:r>
              <a:rPr lang="en-GB" sz="2000"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cdemetriou@futurecoal.org</a:t>
            </a:r>
            <a:endParaRPr lang="en-GB" sz="2000" dirty="0">
              <a:latin typeface="Arial" panose="020B0604020202020204" pitchFamily="34" charset="0"/>
              <a:cs typeface="Arial" panose="020B0604020202020204" pitchFamily="34" charset="0"/>
            </a:endParaRPr>
          </a:p>
          <a:p>
            <a:endParaRPr lang="en-GB" sz="2000" dirty="0"/>
          </a:p>
        </p:txBody>
      </p:sp>
      <p:sp>
        <p:nvSpPr>
          <p:cNvPr id="3" name="Content Placeholder 5">
            <a:extLst>
              <a:ext uri="{FF2B5EF4-FFF2-40B4-BE49-F238E27FC236}">
                <a16:creationId xmlns:a16="http://schemas.microsoft.com/office/drawing/2014/main" id="{FD7B408F-F856-95F8-45DB-097868A1E9C8}"/>
              </a:ext>
            </a:extLst>
          </p:cNvPr>
          <p:cNvSpPr txBox="1">
            <a:spLocks/>
          </p:cNvSpPr>
          <p:nvPr/>
        </p:nvSpPr>
        <p:spPr>
          <a:xfrm>
            <a:off x="3045322" y="3748052"/>
            <a:ext cx="3050678" cy="727920"/>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endParaRPr lang="en-GB" sz="2000" dirty="0">
              <a:latin typeface="Jost" pitchFamily="2" charset="0"/>
              <a:ea typeface="Aptos" panose="020B0004020202020204" pitchFamily="34" charset="0"/>
              <a:cs typeface="Aptos" panose="020B0004020202020204" pitchFamily="34" charset="0"/>
            </a:endParaRPr>
          </a:p>
          <a:p>
            <a:pPr marL="0" indent="0">
              <a:buFont typeface="Arial" panose="020B0604020202020204" pitchFamily="34" charset="0"/>
              <a:buNone/>
            </a:pPr>
            <a:endParaRPr lang="en-GB" sz="2000" dirty="0">
              <a:latin typeface="Jost" pitchFamily="2" charset="0"/>
              <a:ea typeface="Aptos" panose="020B0004020202020204" pitchFamily="34" charset="0"/>
              <a:cs typeface="Aptos" panose="020B0004020202020204" pitchFamily="34" charset="0"/>
            </a:endParaRPr>
          </a:p>
          <a:p>
            <a:pPr marL="0" indent="0" algn="r">
              <a:buFont typeface="Arial" panose="020B0604020202020204" pitchFamily="34" charset="0"/>
              <a:buNone/>
            </a:pPr>
            <a:endParaRPr lang="en-GB" sz="2000" dirty="0">
              <a:latin typeface="Jost" pitchFamily="2" charset="0"/>
              <a:ea typeface="Aptos" panose="020B0004020202020204" pitchFamily="34" charset="0"/>
              <a:cs typeface="Aptos" panose="020B0004020202020204" pitchFamily="34" charset="0"/>
            </a:endParaRPr>
          </a:p>
          <a:p>
            <a:pPr marL="0" indent="0">
              <a:buFont typeface="Arial" panose="020B0604020202020204" pitchFamily="34" charset="0"/>
              <a:buNone/>
            </a:pPr>
            <a:endParaRPr lang="en-GB" sz="2000" dirty="0">
              <a:latin typeface="Jost" pitchFamily="2" charset="0"/>
              <a:ea typeface="Aptos" panose="020B0004020202020204" pitchFamily="34" charset="0"/>
              <a:cs typeface="Aptos" panose="020B0004020202020204" pitchFamily="34" charset="0"/>
            </a:endParaRPr>
          </a:p>
          <a:p>
            <a:pPr marL="0" indent="0">
              <a:lnSpc>
                <a:spcPct val="100000"/>
              </a:lnSpc>
              <a:buFont typeface="Arial" panose="020B0604020202020204" pitchFamily="34" charset="0"/>
              <a:buNone/>
            </a:pPr>
            <a:r>
              <a:rPr lang="en-GB" sz="2000" dirty="0">
                <a:latin typeface="Jost" pitchFamily="2" charset="0"/>
                <a:ea typeface="Jost" pitchFamily="2" charset="0"/>
                <a:cs typeface="Aptos" panose="020B0004020202020204" pitchFamily="34" charset="0"/>
              </a:rPr>
              <a:t>  </a:t>
            </a:r>
            <a:r>
              <a:rPr lang="en-GB" sz="2000" u="sng" dirty="0">
                <a:latin typeface="Jost" pitchFamily="2" charset="0"/>
                <a:ea typeface="Jost" pitchFamily="2" charset="0"/>
                <a:cs typeface="Aptos" panose="020B0004020202020204" pitchFamily="34" charset="0"/>
                <a:hlinkClick r:id="rId4">
                  <a:extLst>
                    <a:ext uri="{A12FA001-AC4F-418D-AE19-62706E023703}">
                      <ahyp:hlinkClr xmlns:ahyp="http://schemas.microsoft.com/office/drawing/2018/hyperlinkcolor" val="tx"/>
                    </a:ext>
                  </a:extLst>
                </a:hlinkClick>
              </a:rPr>
              <a:t>www.futurecoal.org</a:t>
            </a:r>
            <a:endParaRPr lang="en-GB" sz="2000" u="sng" dirty="0">
              <a:latin typeface="Jost" pitchFamily="2" charset="0"/>
              <a:ea typeface="Jost" pitchFamily="2" charset="0"/>
              <a:cs typeface="Aptos" panose="020B0004020202020204" pitchFamily="34" charset="0"/>
            </a:endParaRPr>
          </a:p>
          <a:p>
            <a:pPr marL="0" indent="0">
              <a:lnSpc>
                <a:spcPct val="100000"/>
              </a:lnSpc>
              <a:buFont typeface="Arial" panose="020B0604020202020204" pitchFamily="34" charset="0"/>
              <a:buNone/>
            </a:pPr>
            <a:r>
              <a:rPr lang="en-GB" sz="2000" dirty="0">
                <a:latin typeface="Jost" pitchFamily="2" charset="0"/>
                <a:ea typeface="Jost" pitchFamily="2" charset="0"/>
                <a:cs typeface="Aptos" panose="020B0004020202020204" pitchFamily="34" charset="0"/>
              </a:rPr>
              <a:t>  </a:t>
            </a:r>
            <a:r>
              <a:rPr lang="en-GB" sz="2000" u="sng" dirty="0">
                <a:latin typeface="Jost" pitchFamily="2" charset="0"/>
                <a:ea typeface="Jost" pitchFamily="2" charset="0"/>
                <a:cs typeface="Aptos" panose="020B0004020202020204" pitchFamily="34" charset="0"/>
                <a:hlinkClick r:id="rId5">
                  <a:extLst>
                    <a:ext uri="{A12FA001-AC4F-418D-AE19-62706E023703}">
                      <ahyp:hlinkClr xmlns:ahyp="http://schemas.microsoft.com/office/drawing/2018/hyperlinkcolor" val="tx"/>
                    </a:ext>
                  </a:extLst>
                </a:hlinkClick>
              </a:rPr>
              <a:t>FutureCoal on LinkedIn</a:t>
            </a:r>
            <a:endParaRPr lang="en-AU" sz="2000" dirty="0">
              <a:latin typeface="Jost" pitchFamily="2" charset="0"/>
              <a:ea typeface="Jost" pitchFamily="2" charset="0"/>
              <a:cs typeface="Aptos" panose="020B0004020202020204" pitchFamily="34" charset="0"/>
            </a:endParaRPr>
          </a:p>
          <a:p>
            <a:pPr marL="0" indent="0">
              <a:lnSpc>
                <a:spcPct val="100000"/>
              </a:lnSpc>
              <a:buFont typeface="Arial" panose="020B0604020202020204" pitchFamily="34" charset="0"/>
              <a:buNone/>
            </a:pPr>
            <a:r>
              <a:rPr lang="en-AU" sz="2000" dirty="0">
                <a:latin typeface="Jost" pitchFamily="2" charset="0"/>
                <a:ea typeface="Jost" pitchFamily="2" charset="0"/>
                <a:cs typeface="Aptos" panose="020B0004020202020204" pitchFamily="34" charset="0"/>
              </a:rPr>
              <a:t>  </a:t>
            </a:r>
            <a:r>
              <a:rPr lang="en-GB" sz="2000" u="sng" dirty="0">
                <a:latin typeface="Jost" pitchFamily="2" charset="0"/>
                <a:ea typeface="Jost" pitchFamily="2" charset="0"/>
                <a:cs typeface="Aptos" panose="020B0004020202020204" pitchFamily="34" charset="0"/>
                <a:hlinkClick r:id="rId6">
                  <a:extLst>
                    <a:ext uri="{A12FA001-AC4F-418D-AE19-62706E023703}">
                      <ahyp:hlinkClr xmlns:ahyp="http://schemas.microsoft.com/office/drawing/2018/hyperlinkcolor" val="tx"/>
                    </a:ext>
                  </a:extLst>
                </a:hlinkClick>
              </a:rPr>
              <a:t>FutureCoal on YouTube</a:t>
            </a:r>
            <a:endParaRPr lang="en-ZA" sz="2000" dirty="0">
              <a:latin typeface="Jost" pitchFamily="2" charset="0"/>
              <a:ea typeface="Jost" pitchFamily="2" charset="0"/>
              <a:cs typeface="Aptos" panose="020B0004020202020204" pitchFamily="34" charset="0"/>
            </a:endParaRPr>
          </a:p>
          <a:p>
            <a:endParaRPr lang="en-GB" sz="2800" dirty="0"/>
          </a:p>
        </p:txBody>
      </p:sp>
      <p:pic>
        <p:nvPicPr>
          <p:cNvPr id="21506" name="Picture 2" descr="linkedin">
            <a:extLst>
              <a:ext uri="{FF2B5EF4-FFF2-40B4-BE49-F238E27FC236}">
                <a16:creationId xmlns:a16="http://schemas.microsoft.com/office/drawing/2014/main" id="{2FCF507C-400F-EAE0-C06D-4F5CE743B3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4122" y="5817325"/>
            <a:ext cx="331200" cy="331200"/>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Web Site">
            <a:extLst>
              <a:ext uri="{FF2B5EF4-FFF2-40B4-BE49-F238E27FC236}">
                <a16:creationId xmlns:a16="http://schemas.microsoft.com/office/drawing/2014/main" id="{9A9D0852-7BA2-DE70-80B9-704518D1DE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14122" y="5431071"/>
            <a:ext cx="331200" cy="331200"/>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youtube">
            <a:extLst>
              <a:ext uri="{FF2B5EF4-FFF2-40B4-BE49-F238E27FC236}">
                <a16:creationId xmlns:a16="http://schemas.microsoft.com/office/drawing/2014/main" id="{EB231B5B-6AD0-B7A4-6DA3-377205BE72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4255" y="6202661"/>
            <a:ext cx="331067" cy="33106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009330D-E480-000F-E97C-64B3DB0A7E90}"/>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548805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WCA">
      <a:dk1>
        <a:srgbClr val="000000"/>
      </a:dk1>
      <a:lt1>
        <a:srgbClr val="FFFFFF"/>
      </a:lt1>
      <a:dk2>
        <a:srgbClr val="1C9AD6"/>
      </a:dk2>
      <a:lt2>
        <a:srgbClr val="004F71"/>
      </a:lt2>
      <a:accent1>
        <a:srgbClr val="007DC5"/>
      </a:accent1>
      <a:accent2>
        <a:srgbClr val="7CCCBF"/>
      </a:accent2>
      <a:accent3>
        <a:srgbClr val="92D6E3"/>
      </a:accent3>
      <a:accent4>
        <a:srgbClr val="B282BA"/>
      </a:accent4>
      <a:accent5>
        <a:srgbClr val="6968AE"/>
      </a:accent5>
      <a:accent6>
        <a:srgbClr val="B34E97"/>
      </a:accent6>
      <a:hlink>
        <a:srgbClr val="0563C1"/>
      </a:hlink>
      <a:folHlink>
        <a:srgbClr val="954F72"/>
      </a:folHlink>
    </a:clrScheme>
    <a:fontScheme name="Jost">
      <a:majorFont>
        <a:latin typeface="Jost-Bold"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Jost-Light"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33A66D22B885A4D931131E1E69204ED" ma:contentTypeVersion="10" ma:contentTypeDescription="Create a new document." ma:contentTypeScope="" ma:versionID="87b078be809aa3df2eca5661e86cded9">
  <xsd:schema xmlns:xsd="http://www.w3.org/2001/XMLSchema" xmlns:xs="http://www.w3.org/2001/XMLSchema" xmlns:p="http://schemas.microsoft.com/office/2006/metadata/properties" xmlns:ns2="1bdf977c-85c5-4a2a-b7ce-f0097190f53d" xmlns:ns3="171b2e1a-a417-46f4-86ec-1c245215c3c4" targetNamespace="http://schemas.microsoft.com/office/2006/metadata/properties" ma:root="true" ma:fieldsID="e075468f2629be40424725e215bf24d4" ns2:_="" ns3:_="">
    <xsd:import namespace="1bdf977c-85c5-4a2a-b7ce-f0097190f53d"/>
    <xsd:import namespace="171b2e1a-a417-46f4-86ec-1c245215c3c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df977c-85c5-4a2a-b7ce-f0097190f5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6e2d629-5373-4af6-8943-e7e37442eb0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1b2e1a-a417-46f4-86ec-1c245215c3c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c80e85-a123-4411-9df4-0315419d31d2}" ma:internalName="TaxCatchAll" ma:showField="CatchAllData" ma:web="171b2e1a-a417-46f4-86ec-1c245215c3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71b2e1a-a417-46f4-86ec-1c245215c3c4" xsi:nil="true"/>
    <lcf76f155ced4ddcb4097134ff3c332f xmlns="1bdf977c-85c5-4a2a-b7ce-f0097190f53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F19A424-2097-45DF-84FE-EB76034DCDEE}">
  <ds:schemaRefs>
    <ds:schemaRef ds:uri="http://schemas.microsoft.com/sharepoint/v3/contenttype/forms"/>
  </ds:schemaRefs>
</ds:datastoreItem>
</file>

<file path=customXml/itemProps2.xml><?xml version="1.0" encoding="utf-8"?>
<ds:datastoreItem xmlns:ds="http://schemas.openxmlformats.org/officeDocument/2006/customXml" ds:itemID="{105078B4-A1A3-4E89-A7E9-75450B0C582C}"/>
</file>

<file path=customXml/itemProps3.xml><?xml version="1.0" encoding="utf-8"?>
<ds:datastoreItem xmlns:ds="http://schemas.openxmlformats.org/officeDocument/2006/customXml" ds:itemID="{5D8AB035-6133-4134-9724-D1A05733C278}">
  <ds:schemaRefs>
    <ds:schemaRef ds:uri="3fe44c43-cf2a-4dca-9623-68279910886c"/>
    <ds:schemaRef ds:uri="http://schemas.microsoft.com/office/2006/documentManagement/types"/>
    <ds:schemaRef ds:uri="http://purl.org/dc/terms/"/>
    <ds:schemaRef ds:uri="http://schemas.microsoft.com/office/infopath/2007/PartnerControls"/>
    <ds:schemaRef ds:uri="http://www.w3.org/XML/1998/namespace"/>
    <ds:schemaRef ds:uri="http://schemas.openxmlformats.org/package/2006/metadata/core-properties"/>
    <ds:schemaRef ds:uri="http://purl.org/dc/dcmitype/"/>
    <ds:schemaRef ds:uri="e6407b87-419f-4732-b0b6-f54b937ae72b"/>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28652</TotalTime>
  <Words>1896</Words>
  <Application>Microsoft Macintosh PowerPoint</Application>
  <PresentationFormat>Widescreen</PresentationFormat>
  <Paragraphs>130</Paragraphs>
  <Slides>47</Slides>
  <Notes>10</Notes>
  <HiddenSlides>0</HiddenSlides>
  <MMClips>4</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47</vt:i4>
      </vt:variant>
    </vt:vector>
  </HeadingPairs>
  <TitlesOfParts>
    <vt:vector size="60" baseType="lpstr">
      <vt:lpstr>Aptos</vt:lpstr>
      <vt:lpstr>Arial</vt:lpstr>
      <vt:lpstr>Calibri</vt:lpstr>
      <vt:lpstr>Calibri Light</vt:lpstr>
      <vt:lpstr>Corbel</vt:lpstr>
      <vt:lpstr>Inter</vt:lpstr>
      <vt:lpstr>Jost</vt:lpstr>
      <vt:lpstr>Jost-Bold</vt:lpstr>
      <vt:lpstr>Jost-Light</vt:lpstr>
      <vt:lpstr>Times New Roman</vt:lpstr>
      <vt:lpstr>Office Theme</vt:lpstr>
      <vt:lpstr>1_Office Theme</vt:lpstr>
      <vt:lpstr>2_Office Theme</vt:lpstr>
      <vt:lpstr>  FutureCoal Comms Slide Deck </vt:lpstr>
      <vt:lpstr>PowerPoint Presentation</vt:lpstr>
      <vt:lpstr>Who is FutureCoal? </vt:lpstr>
      <vt:lpstr>PowerPoint Presentation</vt:lpstr>
      <vt:lpstr>PowerPoint Presentation</vt:lpstr>
      <vt:lpstr>PowerPoint Presentation</vt:lpstr>
      <vt:lpstr>Sustainable Coal Stewardship</vt:lpstr>
      <vt:lpstr>PowerPoint Presentation</vt:lpstr>
      <vt:lpstr>PowerPoint Presentation</vt:lpstr>
      <vt:lpstr>PowerPoint Presentation</vt:lpstr>
      <vt:lpstr>PowerPoint Presentation</vt:lpstr>
      <vt:lpstr>PowerPoint Presentation</vt:lpstr>
      <vt:lpstr>Messages on Pre-Combustion</vt:lpstr>
      <vt:lpstr>PowerPoint Presentation</vt:lpstr>
      <vt:lpstr>PowerPoint Presentation</vt:lpstr>
      <vt:lpstr>Messages on Combustion</vt:lpstr>
      <vt:lpstr>PowerPoint Presentation</vt:lpstr>
      <vt:lpstr>PowerPoint Presentation</vt:lpstr>
      <vt:lpstr>PowerPoint Presentation</vt:lpstr>
      <vt:lpstr>PowerPoint Presentation</vt:lpstr>
      <vt:lpstr>PowerPoint Presentation</vt:lpstr>
      <vt:lpstr>PowerPoint Presentation</vt:lpstr>
      <vt:lpstr>Messages on Beyond Combustion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Messages on Coal and Energy</vt:lpstr>
      <vt:lpstr>PowerPoint Presentation</vt:lpstr>
      <vt:lpstr>PowerPoint Presentation</vt:lpstr>
      <vt:lpstr>PowerPoint Presentation</vt:lpstr>
      <vt:lpstr>PowerPoint Presentation</vt:lpstr>
      <vt:lpstr>PowerPoint Presentation</vt:lpstr>
      <vt:lpstr>PowerPoint Presentation</vt:lpstr>
      <vt:lpstr>Media Messages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FutureCoal Media Slide Deck 1 March 2024</dc:title>
  <dc:creator>Christopher Demetriou</dc:creator>
  <cp:lastModifiedBy>Christopher Demetriou</cp:lastModifiedBy>
  <cp:revision>12</cp:revision>
  <dcterms:created xsi:type="dcterms:W3CDTF">2024-02-27T17:10:39Z</dcterms:created>
  <dcterms:modified xsi:type="dcterms:W3CDTF">2026-03-24T16:05:34Z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0x010100C33A66D22B885A4D931131E1E69204ED</vt:lpwstr>
  </property>
  <property fmtid="{D5CDD505-2E9C-101B-9397-08002B2CF9AE}" pid="3" name="MediaServiceImageTags">
    <vt:lpwstr/>
  </property>
</Properties>
</file>